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9"/>
  </p:notesMasterIdLst>
  <p:sldIdLst>
    <p:sldId id="256" r:id="rId5"/>
    <p:sldId id="283" r:id="rId6"/>
    <p:sldId id="276" r:id="rId7"/>
    <p:sldId id="288" r:id="rId8"/>
    <p:sldId id="277" r:id="rId9"/>
    <p:sldId id="292" r:id="rId10"/>
    <p:sldId id="260" r:id="rId11"/>
    <p:sldId id="483" r:id="rId12"/>
    <p:sldId id="289" r:id="rId13"/>
    <p:sldId id="257" r:id="rId14"/>
    <p:sldId id="270" r:id="rId15"/>
    <p:sldId id="273" r:id="rId16"/>
    <p:sldId id="279" r:id="rId17"/>
    <p:sldId id="280" r:id="rId18"/>
    <p:sldId id="261" r:id="rId19"/>
    <p:sldId id="281" r:id="rId20"/>
    <p:sldId id="297" r:id="rId21"/>
    <p:sldId id="298" r:id="rId22"/>
    <p:sldId id="296" r:id="rId23"/>
    <p:sldId id="299" r:id="rId24"/>
    <p:sldId id="272" r:id="rId25"/>
    <p:sldId id="295" r:id="rId26"/>
    <p:sldId id="258" r:id="rId27"/>
    <p:sldId id="294" r:id="rId28"/>
    <p:sldId id="265" r:id="rId29"/>
    <p:sldId id="266" r:id="rId30"/>
    <p:sldId id="264" r:id="rId31"/>
    <p:sldId id="275" r:id="rId32"/>
    <p:sldId id="290" r:id="rId33"/>
    <p:sldId id="278" r:id="rId34"/>
    <p:sldId id="269" r:id="rId35"/>
    <p:sldId id="291" r:id="rId36"/>
    <p:sldId id="481" r:id="rId37"/>
    <p:sldId id="482" r:id="rId3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095CD3-C269-4C94-8B74-95BB6BF27B60}" v="2816" dt="2022-03-01T22:54:36.525"/>
    <p1510:client id="{9C71A4E0-F751-4030-A20C-20120A98DE6B}" v="307" dt="2022-03-01T22:30:26.172"/>
    <p1510:client id="{A24A3B36-42DC-34FF-6F45-F486F43E536A}" v="47" dt="2022-03-01T22:07:02.2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28" autoAdjust="0"/>
  </p:normalViewPr>
  <p:slideViewPr>
    <p:cSldViewPr snapToGrid="0">
      <p:cViewPr varScale="1">
        <p:scale>
          <a:sx n="102" d="100"/>
          <a:sy n="102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5D7474-B11F-4AAB-B28F-D8C059B6DAB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2975E23-4F32-4F71-9752-EE81AE659702}">
      <dgm:prSet phldrT="[Texte]"/>
      <dgm:spPr/>
      <dgm:t>
        <a:bodyPr/>
        <a:lstStyle/>
        <a:p>
          <a:r>
            <a:rPr lang="fr-FR" dirty="0"/>
            <a:t>Développement par Google</a:t>
          </a:r>
        </a:p>
        <a:p>
          <a:r>
            <a:rPr lang="fr-FR" dirty="0"/>
            <a:t>2004</a:t>
          </a:r>
        </a:p>
      </dgm:t>
    </dgm:pt>
    <dgm:pt modelId="{AEBC5860-B769-44AB-83A2-B40B6C78E679}" type="parTrans" cxnId="{33C706F2-8B5D-4BE5-A3F5-A05F1A5A98E9}">
      <dgm:prSet/>
      <dgm:spPr/>
      <dgm:t>
        <a:bodyPr/>
        <a:lstStyle/>
        <a:p>
          <a:endParaRPr lang="fr-FR"/>
        </a:p>
      </dgm:t>
    </dgm:pt>
    <dgm:pt modelId="{A4563F0A-7336-4CD6-A216-700286194DE0}" type="sibTrans" cxnId="{33C706F2-8B5D-4BE5-A3F5-A05F1A5A98E9}">
      <dgm:prSet/>
      <dgm:spPr/>
      <dgm:t>
        <a:bodyPr/>
        <a:lstStyle/>
        <a:p>
          <a:endParaRPr lang="fr-FR"/>
        </a:p>
      </dgm:t>
    </dgm:pt>
    <dgm:pt modelId="{43432F55-71D2-4B0D-BCE4-CED3EC6392D8}">
      <dgm:prSet/>
      <dgm:spPr/>
      <dgm:t>
        <a:bodyPr/>
        <a:lstStyle/>
        <a:p>
          <a:r>
            <a:rPr lang="fr-FR" dirty="0"/>
            <a:t>2006</a:t>
          </a:r>
        </a:p>
        <a:p>
          <a:r>
            <a:rPr lang="fr-FR" dirty="0"/>
            <a:t>Repris par Yahoo</a:t>
          </a:r>
        </a:p>
      </dgm:t>
    </dgm:pt>
    <dgm:pt modelId="{CF7C47B8-EE28-4E6B-97B9-99C13BC7518A}" type="parTrans" cxnId="{7E8ACCF6-ADF6-45E5-BC42-3070F7204C72}">
      <dgm:prSet/>
      <dgm:spPr/>
      <dgm:t>
        <a:bodyPr/>
        <a:lstStyle/>
        <a:p>
          <a:endParaRPr lang="fr-FR"/>
        </a:p>
      </dgm:t>
    </dgm:pt>
    <dgm:pt modelId="{A60DCEB2-E7FD-4239-954E-1C0DBCF74E68}" type="sibTrans" cxnId="{7E8ACCF6-ADF6-45E5-BC42-3070F7204C72}">
      <dgm:prSet/>
      <dgm:spPr/>
      <dgm:t>
        <a:bodyPr/>
        <a:lstStyle/>
        <a:p>
          <a:endParaRPr lang="fr-FR"/>
        </a:p>
      </dgm:t>
    </dgm:pt>
    <dgm:pt modelId="{5841776D-A873-4AE6-A485-26671173DBEA}">
      <dgm:prSet/>
      <dgm:spPr/>
      <dgm:t>
        <a:bodyPr/>
        <a:lstStyle/>
        <a:p>
          <a:r>
            <a:rPr lang="fr-FR" dirty="0"/>
            <a:t>Devient Open Source</a:t>
          </a:r>
        </a:p>
        <a:p>
          <a:r>
            <a:rPr lang="fr-FR" dirty="0"/>
            <a:t>2008</a:t>
          </a:r>
        </a:p>
      </dgm:t>
    </dgm:pt>
    <dgm:pt modelId="{F7F0DB1E-176C-4C15-AFC8-D7D20A0F6092}" type="parTrans" cxnId="{76503F0A-E468-49C5-A7B2-16E52BB6A1CF}">
      <dgm:prSet/>
      <dgm:spPr/>
      <dgm:t>
        <a:bodyPr/>
        <a:lstStyle/>
        <a:p>
          <a:endParaRPr lang="fr-FR"/>
        </a:p>
      </dgm:t>
    </dgm:pt>
    <dgm:pt modelId="{0B523083-43CC-47EC-AC3E-81A75AD70E98}" type="sibTrans" cxnId="{76503F0A-E468-49C5-A7B2-16E52BB6A1CF}">
      <dgm:prSet/>
      <dgm:spPr/>
      <dgm:t>
        <a:bodyPr/>
        <a:lstStyle/>
        <a:p>
          <a:endParaRPr lang="fr-FR"/>
        </a:p>
      </dgm:t>
    </dgm:pt>
    <dgm:pt modelId="{6CDEA62B-FE6D-47C0-800C-8469BA8FD6E3}">
      <dgm:prSet/>
      <dgm:spPr/>
      <dgm:t>
        <a:bodyPr/>
        <a:lstStyle/>
        <a:p>
          <a:r>
            <a:rPr lang="fr-FR" dirty="0"/>
            <a:t>2011</a:t>
          </a:r>
        </a:p>
        <a:p>
          <a:r>
            <a:rPr lang="fr-FR" dirty="0"/>
            <a:t>Hadoop 1.0</a:t>
          </a:r>
        </a:p>
      </dgm:t>
    </dgm:pt>
    <dgm:pt modelId="{BFAC3145-727D-47CD-976C-58EDFFF3D430}" type="parTrans" cxnId="{7F78E956-731B-4116-8E4A-4CE48F00EFFC}">
      <dgm:prSet/>
      <dgm:spPr/>
      <dgm:t>
        <a:bodyPr/>
        <a:lstStyle/>
        <a:p>
          <a:endParaRPr lang="fr-FR"/>
        </a:p>
      </dgm:t>
    </dgm:pt>
    <dgm:pt modelId="{5B11DB36-A170-4093-B67A-6823CF9B3332}" type="sibTrans" cxnId="{7F78E956-731B-4116-8E4A-4CE48F00EFFC}">
      <dgm:prSet/>
      <dgm:spPr/>
      <dgm:t>
        <a:bodyPr/>
        <a:lstStyle/>
        <a:p>
          <a:endParaRPr lang="fr-FR"/>
        </a:p>
      </dgm:t>
    </dgm:pt>
    <dgm:pt modelId="{FD79C985-E1E1-47A7-8DBE-346FC46184DE}">
      <dgm:prSet/>
      <dgm:spPr/>
      <dgm:t>
        <a:bodyPr/>
        <a:lstStyle/>
        <a:p>
          <a:r>
            <a:rPr lang="fr-FR" dirty="0"/>
            <a:t>Hadoop 2.0 (Apache)</a:t>
          </a:r>
        </a:p>
        <a:p>
          <a:r>
            <a:rPr lang="fr-FR" dirty="0"/>
            <a:t>2012</a:t>
          </a:r>
        </a:p>
      </dgm:t>
    </dgm:pt>
    <dgm:pt modelId="{6EFF1439-4689-4F3A-9742-D3126EE5C6A0}" type="parTrans" cxnId="{D156F90A-08DC-40ED-B422-E58E0E23A0CE}">
      <dgm:prSet/>
      <dgm:spPr/>
      <dgm:t>
        <a:bodyPr/>
        <a:lstStyle/>
        <a:p>
          <a:endParaRPr lang="fr-FR"/>
        </a:p>
      </dgm:t>
    </dgm:pt>
    <dgm:pt modelId="{D770D809-8F94-46CE-BA72-3D121F93BD53}" type="sibTrans" cxnId="{D156F90A-08DC-40ED-B422-E58E0E23A0CE}">
      <dgm:prSet/>
      <dgm:spPr/>
      <dgm:t>
        <a:bodyPr/>
        <a:lstStyle/>
        <a:p>
          <a:endParaRPr lang="fr-FR"/>
        </a:p>
      </dgm:t>
    </dgm:pt>
    <dgm:pt modelId="{F49B62F3-5891-4E85-A0E3-2722E22AF993}">
      <dgm:prSet/>
      <dgm:spPr/>
      <dgm:t>
        <a:bodyPr/>
        <a:lstStyle/>
        <a:p>
          <a:r>
            <a:rPr lang="fr-FR" dirty="0"/>
            <a:t>2016</a:t>
          </a:r>
        </a:p>
        <a:p>
          <a:r>
            <a:rPr lang="fr-FR" dirty="0"/>
            <a:t>Hadoop 3.0 (ajout de YARN)</a:t>
          </a:r>
        </a:p>
      </dgm:t>
    </dgm:pt>
    <dgm:pt modelId="{CBF4604D-1044-4190-905B-9DC7EB3118A3}" type="parTrans" cxnId="{738662C0-5697-416C-921D-1CCEF4BDFD76}">
      <dgm:prSet/>
      <dgm:spPr/>
      <dgm:t>
        <a:bodyPr/>
        <a:lstStyle/>
        <a:p>
          <a:endParaRPr lang="fr-FR"/>
        </a:p>
      </dgm:t>
    </dgm:pt>
    <dgm:pt modelId="{CC7541B1-E041-441C-ACA0-B6B055FA6F08}" type="sibTrans" cxnId="{738662C0-5697-416C-921D-1CCEF4BDFD76}">
      <dgm:prSet/>
      <dgm:spPr/>
      <dgm:t>
        <a:bodyPr/>
        <a:lstStyle/>
        <a:p>
          <a:endParaRPr lang="fr-FR"/>
        </a:p>
      </dgm:t>
    </dgm:pt>
    <dgm:pt modelId="{9C69AC0B-5524-444E-8500-23A5639CF49E}" type="pres">
      <dgm:prSet presAssocID="{155D7474-B11F-4AAB-B28F-D8C059B6DABB}" presName="Name0" presStyleCnt="0">
        <dgm:presLayoutVars>
          <dgm:dir/>
          <dgm:resizeHandles val="exact"/>
        </dgm:presLayoutVars>
      </dgm:prSet>
      <dgm:spPr/>
    </dgm:pt>
    <dgm:pt modelId="{1CC0B9BD-74AD-4152-BDEE-EA468365DFD7}" type="pres">
      <dgm:prSet presAssocID="{155D7474-B11F-4AAB-B28F-D8C059B6DABB}" presName="arrow" presStyleLbl="bgShp" presStyleIdx="0" presStyleCnt="1"/>
      <dgm:spPr/>
    </dgm:pt>
    <dgm:pt modelId="{0E1FC017-5FEC-4733-A800-800C4E497B90}" type="pres">
      <dgm:prSet presAssocID="{155D7474-B11F-4AAB-B28F-D8C059B6DABB}" presName="points" presStyleCnt="0"/>
      <dgm:spPr/>
    </dgm:pt>
    <dgm:pt modelId="{5A9D8554-7556-4298-926F-CD6622718E08}" type="pres">
      <dgm:prSet presAssocID="{52975E23-4F32-4F71-9752-EE81AE659702}" presName="compositeA" presStyleCnt="0"/>
      <dgm:spPr/>
    </dgm:pt>
    <dgm:pt modelId="{F9D21DBE-0FA9-4564-A9F0-E0DEE4CDE8FE}" type="pres">
      <dgm:prSet presAssocID="{52975E23-4F32-4F71-9752-EE81AE659702}" presName="textA" presStyleLbl="revTx" presStyleIdx="0" presStyleCnt="6">
        <dgm:presLayoutVars>
          <dgm:bulletEnabled val="1"/>
        </dgm:presLayoutVars>
      </dgm:prSet>
      <dgm:spPr/>
    </dgm:pt>
    <dgm:pt modelId="{1848DC5E-512E-4199-82B6-DC0A6444696E}" type="pres">
      <dgm:prSet presAssocID="{52975E23-4F32-4F71-9752-EE81AE659702}" presName="circleA" presStyleLbl="node1" presStyleIdx="0" presStyleCnt="6"/>
      <dgm:spPr/>
    </dgm:pt>
    <dgm:pt modelId="{F7B4F178-E1A1-48AE-9B94-3B5070D56C01}" type="pres">
      <dgm:prSet presAssocID="{52975E23-4F32-4F71-9752-EE81AE659702}" presName="spaceA" presStyleCnt="0"/>
      <dgm:spPr/>
    </dgm:pt>
    <dgm:pt modelId="{60D39204-0AEF-43C2-A0EB-F8C31092AB35}" type="pres">
      <dgm:prSet presAssocID="{A4563F0A-7336-4CD6-A216-700286194DE0}" presName="space" presStyleCnt="0"/>
      <dgm:spPr/>
    </dgm:pt>
    <dgm:pt modelId="{7D5CFACE-BBCF-43A3-9F66-B951429A2FFC}" type="pres">
      <dgm:prSet presAssocID="{43432F55-71D2-4B0D-BCE4-CED3EC6392D8}" presName="compositeB" presStyleCnt="0"/>
      <dgm:spPr/>
    </dgm:pt>
    <dgm:pt modelId="{D89FE661-08E1-40C0-BD84-D9D964E304BB}" type="pres">
      <dgm:prSet presAssocID="{43432F55-71D2-4B0D-BCE4-CED3EC6392D8}" presName="textB" presStyleLbl="revTx" presStyleIdx="1" presStyleCnt="6">
        <dgm:presLayoutVars>
          <dgm:bulletEnabled val="1"/>
        </dgm:presLayoutVars>
      </dgm:prSet>
      <dgm:spPr/>
    </dgm:pt>
    <dgm:pt modelId="{F87221E2-7C0E-4612-A319-E5DB72C49AEB}" type="pres">
      <dgm:prSet presAssocID="{43432F55-71D2-4B0D-BCE4-CED3EC6392D8}" presName="circleB" presStyleLbl="node1" presStyleIdx="1" presStyleCnt="6"/>
      <dgm:spPr/>
    </dgm:pt>
    <dgm:pt modelId="{C599A56E-4901-4696-ADBB-56DE3F9A3FFD}" type="pres">
      <dgm:prSet presAssocID="{43432F55-71D2-4B0D-BCE4-CED3EC6392D8}" presName="spaceB" presStyleCnt="0"/>
      <dgm:spPr/>
    </dgm:pt>
    <dgm:pt modelId="{471EB584-4A45-43D7-A24D-057B88EEE9EA}" type="pres">
      <dgm:prSet presAssocID="{A60DCEB2-E7FD-4239-954E-1C0DBCF74E68}" presName="space" presStyleCnt="0"/>
      <dgm:spPr/>
    </dgm:pt>
    <dgm:pt modelId="{0ED40BC4-E3DB-4B58-A359-8F15082CF427}" type="pres">
      <dgm:prSet presAssocID="{5841776D-A873-4AE6-A485-26671173DBEA}" presName="compositeA" presStyleCnt="0"/>
      <dgm:spPr/>
    </dgm:pt>
    <dgm:pt modelId="{138FCC8B-A693-40AB-B0F9-E6FE24342213}" type="pres">
      <dgm:prSet presAssocID="{5841776D-A873-4AE6-A485-26671173DBEA}" presName="textA" presStyleLbl="revTx" presStyleIdx="2" presStyleCnt="6">
        <dgm:presLayoutVars>
          <dgm:bulletEnabled val="1"/>
        </dgm:presLayoutVars>
      </dgm:prSet>
      <dgm:spPr/>
    </dgm:pt>
    <dgm:pt modelId="{A523765A-D5F4-4135-98F2-1297019C9543}" type="pres">
      <dgm:prSet presAssocID="{5841776D-A873-4AE6-A485-26671173DBEA}" presName="circleA" presStyleLbl="node1" presStyleIdx="2" presStyleCnt="6"/>
      <dgm:spPr/>
    </dgm:pt>
    <dgm:pt modelId="{993931A7-0E90-46FE-B4DA-0DB40E3A5483}" type="pres">
      <dgm:prSet presAssocID="{5841776D-A873-4AE6-A485-26671173DBEA}" presName="spaceA" presStyleCnt="0"/>
      <dgm:spPr/>
    </dgm:pt>
    <dgm:pt modelId="{922C51A1-54AE-41C7-A598-EC231A7C4CE2}" type="pres">
      <dgm:prSet presAssocID="{0B523083-43CC-47EC-AC3E-81A75AD70E98}" presName="space" presStyleCnt="0"/>
      <dgm:spPr/>
    </dgm:pt>
    <dgm:pt modelId="{B552C27E-96A9-4A96-AC6D-E64CDEDB32C1}" type="pres">
      <dgm:prSet presAssocID="{6CDEA62B-FE6D-47C0-800C-8469BA8FD6E3}" presName="compositeB" presStyleCnt="0"/>
      <dgm:spPr/>
    </dgm:pt>
    <dgm:pt modelId="{381C22BB-E5EE-4741-905A-38D0FD88726C}" type="pres">
      <dgm:prSet presAssocID="{6CDEA62B-FE6D-47C0-800C-8469BA8FD6E3}" presName="textB" presStyleLbl="revTx" presStyleIdx="3" presStyleCnt="6">
        <dgm:presLayoutVars>
          <dgm:bulletEnabled val="1"/>
        </dgm:presLayoutVars>
      </dgm:prSet>
      <dgm:spPr/>
    </dgm:pt>
    <dgm:pt modelId="{9A7F9A76-94AB-4AE6-9674-029BCCC930F0}" type="pres">
      <dgm:prSet presAssocID="{6CDEA62B-FE6D-47C0-800C-8469BA8FD6E3}" presName="circleB" presStyleLbl="node1" presStyleIdx="3" presStyleCnt="6"/>
      <dgm:spPr/>
    </dgm:pt>
    <dgm:pt modelId="{388D0E61-054A-40A6-8533-95B012B5C15E}" type="pres">
      <dgm:prSet presAssocID="{6CDEA62B-FE6D-47C0-800C-8469BA8FD6E3}" presName="spaceB" presStyleCnt="0"/>
      <dgm:spPr/>
    </dgm:pt>
    <dgm:pt modelId="{0499DB70-8395-4BAF-ADAA-8F97D1053CB1}" type="pres">
      <dgm:prSet presAssocID="{5B11DB36-A170-4093-B67A-6823CF9B3332}" presName="space" presStyleCnt="0"/>
      <dgm:spPr/>
    </dgm:pt>
    <dgm:pt modelId="{0EE9D5BC-6611-49E5-B67D-3BD4EE9E3C6D}" type="pres">
      <dgm:prSet presAssocID="{FD79C985-E1E1-47A7-8DBE-346FC46184DE}" presName="compositeA" presStyleCnt="0"/>
      <dgm:spPr/>
    </dgm:pt>
    <dgm:pt modelId="{4C91630D-21FA-40DE-A519-2F60912778FA}" type="pres">
      <dgm:prSet presAssocID="{FD79C985-E1E1-47A7-8DBE-346FC46184DE}" presName="textA" presStyleLbl="revTx" presStyleIdx="4" presStyleCnt="6">
        <dgm:presLayoutVars>
          <dgm:bulletEnabled val="1"/>
        </dgm:presLayoutVars>
      </dgm:prSet>
      <dgm:spPr/>
    </dgm:pt>
    <dgm:pt modelId="{CCF6F9C0-4F23-45B6-ADD8-C18FA00818CE}" type="pres">
      <dgm:prSet presAssocID="{FD79C985-E1E1-47A7-8DBE-346FC46184DE}" presName="circleA" presStyleLbl="node1" presStyleIdx="4" presStyleCnt="6"/>
      <dgm:spPr/>
    </dgm:pt>
    <dgm:pt modelId="{F35A80F8-D77E-4168-A8AD-47B98C3B0763}" type="pres">
      <dgm:prSet presAssocID="{FD79C985-E1E1-47A7-8DBE-346FC46184DE}" presName="spaceA" presStyleCnt="0"/>
      <dgm:spPr/>
    </dgm:pt>
    <dgm:pt modelId="{486C643E-E1B1-487F-83EE-D80F32BED58C}" type="pres">
      <dgm:prSet presAssocID="{D770D809-8F94-46CE-BA72-3D121F93BD53}" presName="space" presStyleCnt="0"/>
      <dgm:spPr/>
    </dgm:pt>
    <dgm:pt modelId="{9BCFF4F5-5595-40DE-869D-8565C2A7CCF2}" type="pres">
      <dgm:prSet presAssocID="{F49B62F3-5891-4E85-A0E3-2722E22AF993}" presName="compositeB" presStyleCnt="0"/>
      <dgm:spPr/>
    </dgm:pt>
    <dgm:pt modelId="{5D72927C-399C-4075-9A01-C4E667CC134B}" type="pres">
      <dgm:prSet presAssocID="{F49B62F3-5891-4E85-A0E3-2722E22AF993}" presName="textB" presStyleLbl="revTx" presStyleIdx="5" presStyleCnt="6">
        <dgm:presLayoutVars>
          <dgm:bulletEnabled val="1"/>
        </dgm:presLayoutVars>
      </dgm:prSet>
      <dgm:spPr/>
    </dgm:pt>
    <dgm:pt modelId="{D828399E-8AEE-46EA-8E10-8E7ECB579FBF}" type="pres">
      <dgm:prSet presAssocID="{F49B62F3-5891-4E85-A0E3-2722E22AF993}" presName="circleB" presStyleLbl="node1" presStyleIdx="5" presStyleCnt="6"/>
      <dgm:spPr/>
    </dgm:pt>
    <dgm:pt modelId="{09FE8C95-1708-4D48-91C8-4ADF76629FDD}" type="pres">
      <dgm:prSet presAssocID="{F49B62F3-5891-4E85-A0E3-2722E22AF993}" presName="spaceB" presStyleCnt="0"/>
      <dgm:spPr/>
    </dgm:pt>
  </dgm:ptLst>
  <dgm:cxnLst>
    <dgm:cxn modelId="{76503F0A-E468-49C5-A7B2-16E52BB6A1CF}" srcId="{155D7474-B11F-4AAB-B28F-D8C059B6DABB}" destId="{5841776D-A873-4AE6-A485-26671173DBEA}" srcOrd="2" destOrd="0" parTransId="{F7F0DB1E-176C-4C15-AFC8-D7D20A0F6092}" sibTransId="{0B523083-43CC-47EC-AC3E-81A75AD70E98}"/>
    <dgm:cxn modelId="{D156F90A-08DC-40ED-B422-E58E0E23A0CE}" srcId="{155D7474-B11F-4AAB-B28F-D8C059B6DABB}" destId="{FD79C985-E1E1-47A7-8DBE-346FC46184DE}" srcOrd="4" destOrd="0" parTransId="{6EFF1439-4689-4F3A-9742-D3126EE5C6A0}" sibTransId="{D770D809-8F94-46CE-BA72-3D121F93BD53}"/>
    <dgm:cxn modelId="{8D609710-CCFD-4761-B71B-D56849064BA7}" type="presOf" srcId="{6CDEA62B-FE6D-47C0-800C-8469BA8FD6E3}" destId="{381C22BB-E5EE-4741-905A-38D0FD88726C}" srcOrd="0" destOrd="0" presId="urn:microsoft.com/office/officeart/2005/8/layout/hProcess11"/>
    <dgm:cxn modelId="{9BCF823F-46C2-45C1-AD6C-B0D3A17F972D}" type="presOf" srcId="{52975E23-4F32-4F71-9752-EE81AE659702}" destId="{F9D21DBE-0FA9-4564-A9F0-E0DEE4CDE8FE}" srcOrd="0" destOrd="0" presId="urn:microsoft.com/office/officeart/2005/8/layout/hProcess11"/>
    <dgm:cxn modelId="{7F78E956-731B-4116-8E4A-4CE48F00EFFC}" srcId="{155D7474-B11F-4AAB-B28F-D8C059B6DABB}" destId="{6CDEA62B-FE6D-47C0-800C-8469BA8FD6E3}" srcOrd="3" destOrd="0" parTransId="{BFAC3145-727D-47CD-976C-58EDFFF3D430}" sibTransId="{5B11DB36-A170-4093-B67A-6823CF9B3332}"/>
    <dgm:cxn modelId="{1B639578-428B-4E21-B6F9-4BD5BFB8771B}" type="presOf" srcId="{5841776D-A873-4AE6-A485-26671173DBEA}" destId="{138FCC8B-A693-40AB-B0F9-E6FE24342213}" srcOrd="0" destOrd="0" presId="urn:microsoft.com/office/officeart/2005/8/layout/hProcess11"/>
    <dgm:cxn modelId="{E0BE0C89-1C60-434A-AD69-248459A08F35}" type="presOf" srcId="{155D7474-B11F-4AAB-B28F-D8C059B6DABB}" destId="{9C69AC0B-5524-444E-8500-23A5639CF49E}" srcOrd="0" destOrd="0" presId="urn:microsoft.com/office/officeart/2005/8/layout/hProcess11"/>
    <dgm:cxn modelId="{0B1B8DA0-635B-4E35-83D4-BA6DC66E660F}" type="presOf" srcId="{F49B62F3-5891-4E85-A0E3-2722E22AF993}" destId="{5D72927C-399C-4075-9A01-C4E667CC134B}" srcOrd="0" destOrd="0" presId="urn:microsoft.com/office/officeart/2005/8/layout/hProcess11"/>
    <dgm:cxn modelId="{DE699BBF-16C6-4728-BE67-E302BD1DBDC3}" type="presOf" srcId="{FD79C985-E1E1-47A7-8DBE-346FC46184DE}" destId="{4C91630D-21FA-40DE-A519-2F60912778FA}" srcOrd="0" destOrd="0" presId="urn:microsoft.com/office/officeart/2005/8/layout/hProcess11"/>
    <dgm:cxn modelId="{738662C0-5697-416C-921D-1CCEF4BDFD76}" srcId="{155D7474-B11F-4AAB-B28F-D8C059B6DABB}" destId="{F49B62F3-5891-4E85-A0E3-2722E22AF993}" srcOrd="5" destOrd="0" parTransId="{CBF4604D-1044-4190-905B-9DC7EB3118A3}" sibTransId="{CC7541B1-E041-441C-ACA0-B6B055FA6F08}"/>
    <dgm:cxn modelId="{33C706F2-8B5D-4BE5-A3F5-A05F1A5A98E9}" srcId="{155D7474-B11F-4AAB-B28F-D8C059B6DABB}" destId="{52975E23-4F32-4F71-9752-EE81AE659702}" srcOrd="0" destOrd="0" parTransId="{AEBC5860-B769-44AB-83A2-B40B6C78E679}" sibTransId="{A4563F0A-7336-4CD6-A216-700286194DE0}"/>
    <dgm:cxn modelId="{B7FE3DF4-AEEC-411B-8748-22DFEFB615E4}" type="presOf" srcId="{43432F55-71D2-4B0D-BCE4-CED3EC6392D8}" destId="{D89FE661-08E1-40C0-BD84-D9D964E304BB}" srcOrd="0" destOrd="0" presId="urn:microsoft.com/office/officeart/2005/8/layout/hProcess11"/>
    <dgm:cxn modelId="{7E8ACCF6-ADF6-45E5-BC42-3070F7204C72}" srcId="{155D7474-B11F-4AAB-B28F-D8C059B6DABB}" destId="{43432F55-71D2-4B0D-BCE4-CED3EC6392D8}" srcOrd="1" destOrd="0" parTransId="{CF7C47B8-EE28-4E6B-97B9-99C13BC7518A}" sibTransId="{A60DCEB2-E7FD-4239-954E-1C0DBCF74E68}"/>
    <dgm:cxn modelId="{4948D90D-CBF0-45AE-AE27-7E5F525C03F8}" type="presParOf" srcId="{9C69AC0B-5524-444E-8500-23A5639CF49E}" destId="{1CC0B9BD-74AD-4152-BDEE-EA468365DFD7}" srcOrd="0" destOrd="0" presId="urn:microsoft.com/office/officeart/2005/8/layout/hProcess11"/>
    <dgm:cxn modelId="{B190E395-AD86-40DF-AA00-031C9152BACA}" type="presParOf" srcId="{9C69AC0B-5524-444E-8500-23A5639CF49E}" destId="{0E1FC017-5FEC-4733-A800-800C4E497B90}" srcOrd="1" destOrd="0" presId="urn:microsoft.com/office/officeart/2005/8/layout/hProcess11"/>
    <dgm:cxn modelId="{58D3A7FF-C2D4-42A4-9288-C8CBD69EF387}" type="presParOf" srcId="{0E1FC017-5FEC-4733-A800-800C4E497B90}" destId="{5A9D8554-7556-4298-926F-CD6622718E08}" srcOrd="0" destOrd="0" presId="urn:microsoft.com/office/officeart/2005/8/layout/hProcess11"/>
    <dgm:cxn modelId="{CD6A4DA3-7057-4BB4-BA56-1F8168DA5CA4}" type="presParOf" srcId="{5A9D8554-7556-4298-926F-CD6622718E08}" destId="{F9D21DBE-0FA9-4564-A9F0-E0DEE4CDE8FE}" srcOrd="0" destOrd="0" presId="urn:microsoft.com/office/officeart/2005/8/layout/hProcess11"/>
    <dgm:cxn modelId="{F0A4E51C-064F-440A-AB61-720A43EAE510}" type="presParOf" srcId="{5A9D8554-7556-4298-926F-CD6622718E08}" destId="{1848DC5E-512E-4199-82B6-DC0A6444696E}" srcOrd="1" destOrd="0" presId="urn:microsoft.com/office/officeart/2005/8/layout/hProcess11"/>
    <dgm:cxn modelId="{C08D54F7-85D8-4715-AA8C-917468176677}" type="presParOf" srcId="{5A9D8554-7556-4298-926F-CD6622718E08}" destId="{F7B4F178-E1A1-48AE-9B94-3B5070D56C01}" srcOrd="2" destOrd="0" presId="urn:microsoft.com/office/officeart/2005/8/layout/hProcess11"/>
    <dgm:cxn modelId="{E4ED82C0-10CD-4471-922C-1E1B830469B6}" type="presParOf" srcId="{0E1FC017-5FEC-4733-A800-800C4E497B90}" destId="{60D39204-0AEF-43C2-A0EB-F8C31092AB35}" srcOrd="1" destOrd="0" presId="urn:microsoft.com/office/officeart/2005/8/layout/hProcess11"/>
    <dgm:cxn modelId="{C009FAAE-22E9-438B-ADBE-6F06BD2E8D7C}" type="presParOf" srcId="{0E1FC017-5FEC-4733-A800-800C4E497B90}" destId="{7D5CFACE-BBCF-43A3-9F66-B951429A2FFC}" srcOrd="2" destOrd="0" presId="urn:microsoft.com/office/officeart/2005/8/layout/hProcess11"/>
    <dgm:cxn modelId="{F43E8F85-683F-455B-890E-FD07728E6EE1}" type="presParOf" srcId="{7D5CFACE-BBCF-43A3-9F66-B951429A2FFC}" destId="{D89FE661-08E1-40C0-BD84-D9D964E304BB}" srcOrd="0" destOrd="0" presId="urn:microsoft.com/office/officeart/2005/8/layout/hProcess11"/>
    <dgm:cxn modelId="{2A3914C4-07E6-4ED2-8D22-58AB411A5B64}" type="presParOf" srcId="{7D5CFACE-BBCF-43A3-9F66-B951429A2FFC}" destId="{F87221E2-7C0E-4612-A319-E5DB72C49AEB}" srcOrd="1" destOrd="0" presId="urn:microsoft.com/office/officeart/2005/8/layout/hProcess11"/>
    <dgm:cxn modelId="{C15103D1-3618-4F19-933B-13441F57E176}" type="presParOf" srcId="{7D5CFACE-BBCF-43A3-9F66-B951429A2FFC}" destId="{C599A56E-4901-4696-ADBB-56DE3F9A3FFD}" srcOrd="2" destOrd="0" presId="urn:microsoft.com/office/officeart/2005/8/layout/hProcess11"/>
    <dgm:cxn modelId="{BECEAB5C-5BC2-4CD7-9F12-11F19A176A19}" type="presParOf" srcId="{0E1FC017-5FEC-4733-A800-800C4E497B90}" destId="{471EB584-4A45-43D7-A24D-057B88EEE9EA}" srcOrd="3" destOrd="0" presId="urn:microsoft.com/office/officeart/2005/8/layout/hProcess11"/>
    <dgm:cxn modelId="{CDD98208-4DF7-4639-9AFA-EB744856C335}" type="presParOf" srcId="{0E1FC017-5FEC-4733-A800-800C4E497B90}" destId="{0ED40BC4-E3DB-4B58-A359-8F15082CF427}" srcOrd="4" destOrd="0" presId="urn:microsoft.com/office/officeart/2005/8/layout/hProcess11"/>
    <dgm:cxn modelId="{D07C3A8B-830D-4D5D-96F2-E5C5EFE88C75}" type="presParOf" srcId="{0ED40BC4-E3DB-4B58-A359-8F15082CF427}" destId="{138FCC8B-A693-40AB-B0F9-E6FE24342213}" srcOrd="0" destOrd="0" presId="urn:microsoft.com/office/officeart/2005/8/layout/hProcess11"/>
    <dgm:cxn modelId="{0DACDAE8-2F47-4D46-8281-A7890512BCF5}" type="presParOf" srcId="{0ED40BC4-E3DB-4B58-A359-8F15082CF427}" destId="{A523765A-D5F4-4135-98F2-1297019C9543}" srcOrd="1" destOrd="0" presId="urn:microsoft.com/office/officeart/2005/8/layout/hProcess11"/>
    <dgm:cxn modelId="{3E7CFF2E-F642-4FCC-9050-2BF2721C15A1}" type="presParOf" srcId="{0ED40BC4-E3DB-4B58-A359-8F15082CF427}" destId="{993931A7-0E90-46FE-B4DA-0DB40E3A5483}" srcOrd="2" destOrd="0" presId="urn:microsoft.com/office/officeart/2005/8/layout/hProcess11"/>
    <dgm:cxn modelId="{CAFE9563-C293-4166-82DC-40EBFFBC6DE7}" type="presParOf" srcId="{0E1FC017-5FEC-4733-A800-800C4E497B90}" destId="{922C51A1-54AE-41C7-A598-EC231A7C4CE2}" srcOrd="5" destOrd="0" presId="urn:microsoft.com/office/officeart/2005/8/layout/hProcess11"/>
    <dgm:cxn modelId="{9E5B1FEF-3077-4F9E-A7DD-D01146215951}" type="presParOf" srcId="{0E1FC017-5FEC-4733-A800-800C4E497B90}" destId="{B552C27E-96A9-4A96-AC6D-E64CDEDB32C1}" srcOrd="6" destOrd="0" presId="urn:microsoft.com/office/officeart/2005/8/layout/hProcess11"/>
    <dgm:cxn modelId="{6AF02ECA-B59A-4CA8-AE2C-0A27A42B77D0}" type="presParOf" srcId="{B552C27E-96A9-4A96-AC6D-E64CDEDB32C1}" destId="{381C22BB-E5EE-4741-905A-38D0FD88726C}" srcOrd="0" destOrd="0" presId="urn:microsoft.com/office/officeart/2005/8/layout/hProcess11"/>
    <dgm:cxn modelId="{8DF56F54-FC06-4F4E-8E24-696669BB5E9A}" type="presParOf" srcId="{B552C27E-96A9-4A96-AC6D-E64CDEDB32C1}" destId="{9A7F9A76-94AB-4AE6-9674-029BCCC930F0}" srcOrd="1" destOrd="0" presId="urn:microsoft.com/office/officeart/2005/8/layout/hProcess11"/>
    <dgm:cxn modelId="{AF4298A5-0246-4C2E-BF14-C9E2F292BFAA}" type="presParOf" srcId="{B552C27E-96A9-4A96-AC6D-E64CDEDB32C1}" destId="{388D0E61-054A-40A6-8533-95B012B5C15E}" srcOrd="2" destOrd="0" presId="urn:microsoft.com/office/officeart/2005/8/layout/hProcess11"/>
    <dgm:cxn modelId="{9C51C073-96A1-4E83-B30E-BEDC5137FB09}" type="presParOf" srcId="{0E1FC017-5FEC-4733-A800-800C4E497B90}" destId="{0499DB70-8395-4BAF-ADAA-8F97D1053CB1}" srcOrd="7" destOrd="0" presId="urn:microsoft.com/office/officeart/2005/8/layout/hProcess11"/>
    <dgm:cxn modelId="{E8A1DCC0-ECF8-4228-836F-A3E9F817F2FE}" type="presParOf" srcId="{0E1FC017-5FEC-4733-A800-800C4E497B90}" destId="{0EE9D5BC-6611-49E5-B67D-3BD4EE9E3C6D}" srcOrd="8" destOrd="0" presId="urn:microsoft.com/office/officeart/2005/8/layout/hProcess11"/>
    <dgm:cxn modelId="{A894261D-EAE0-4FC4-8CE1-19843DA47DB7}" type="presParOf" srcId="{0EE9D5BC-6611-49E5-B67D-3BD4EE9E3C6D}" destId="{4C91630D-21FA-40DE-A519-2F60912778FA}" srcOrd="0" destOrd="0" presId="urn:microsoft.com/office/officeart/2005/8/layout/hProcess11"/>
    <dgm:cxn modelId="{6C33ECA6-3A16-4238-856C-1DC93B8DB697}" type="presParOf" srcId="{0EE9D5BC-6611-49E5-B67D-3BD4EE9E3C6D}" destId="{CCF6F9C0-4F23-45B6-ADD8-C18FA00818CE}" srcOrd="1" destOrd="0" presId="urn:microsoft.com/office/officeart/2005/8/layout/hProcess11"/>
    <dgm:cxn modelId="{88328CF5-A0FB-407C-9DF0-B9F358AFA93E}" type="presParOf" srcId="{0EE9D5BC-6611-49E5-B67D-3BD4EE9E3C6D}" destId="{F35A80F8-D77E-4168-A8AD-47B98C3B0763}" srcOrd="2" destOrd="0" presId="urn:microsoft.com/office/officeart/2005/8/layout/hProcess11"/>
    <dgm:cxn modelId="{1DC83865-370F-4AA2-A2E9-BBE03234F72F}" type="presParOf" srcId="{0E1FC017-5FEC-4733-A800-800C4E497B90}" destId="{486C643E-E1B1-487F-83EE-D80F32BED58C}" srcOrd="9" destOrd="0" presId="urn:microsoft.com/office/officeart/2005/8/layout/hProcess11"/>
    <dgm:cxn modelId="{41E88988-254E-497F-B911-1F2714DC94E6}" type="presParOf" srcId="{0E1FC017-5FEC-4733-A800-800C4E497B90}" destId="{9BCFF4F5-5595-40DE-869D-8565C2A7CCF2}" srcOrd="10" destOrd="0" presId="urn:microsoft.com/office/officeart/2005/8/layout/hProcess11"/>
    <dgm:cxn modelId="{2B1B2937-3047-4C3D-8F42-FC60BF0CFFA2}" type="presParOf" srcId="{9BCFF4F5-5595-40DE-869D-8565C2A7CCF2}" destId="{5D72927C-399C-4075-9A01-C4E667CC134B}" srcOrd="0" destOrd="0" presId="urn:microsoft.com/office/officeart/2005/8/layout/hProcess11"/>
    <dgm:cxn modelId="{045A63B7-94BC-4312-8670-2A11CA047ED8}" type="presParOf" srcId="{9BCFF4F5-5595-40DE-869D-8565C2A7CCF2}" destId="{D828399E-8AEE-46EA-8E10-8E7ECB579FBF}" srcOrd="1" destOrd="0" presId="urn:microsoft.com/office/officeart/2005/8/layout/hProcess11"/>
    <dgm:cxn modelId="{30674E9D-C794-4AFC-AE87-0E0040DF7995}" type="presParOf" srcId="{9BCFF4F5-5595-40DE-869D-8565C2A7CCF2}" destId="{09FE8C95-1708-4D48-91C8-4ADF76629FD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C0B9BD-74AD-4152-BDEE-EA468365DFD7}">
      <dsp:nvSpPr>
        <dsp:cNvPr id="0" name=""/>
        <dsp:cNvSpPr/>
      </dsp:nvSpPr>
      <dsp:spPr>
        <a:xfrm>
          <a:off x="0" y="1625600"/>
          <a:ext cx="8128000" cy="216746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D21DBE-0FA9-4564-A9F0-E0DEE4CDE8FE}">
      <dsp:nvSpPr>
        <dsp:cNvPr id="0" name=""/>
        <dsp:cNvSpPr/>
      </dsp:nvSpPr>
      <dsp:spPr>
        <a:xfrm>
          <a:off x="2009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Développement par Google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2004</a:t>
          </a:r>
        </a:p>
      </dsp:txBody>
      <dsp:txXfrm>
        <a:off x="2009" y="0"/>
        <a:ext cx="1169789" cy="2167466"/>
      </dsp:txXfrm>
    </dsp:sp>
    <dsp:sp modelId="{1848DC5E-512E-4199-82B6-DC0A6444696E}">
      <dsp:nvSpPr>
        <dsp:cNvPr id="0" name=""/>
        <dsp:cNvSpPr/>
      </dsp:nvSpPr>
      <dsp:spPr>
        <a:xfrm>
          <a:off x="315970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9FE661-08E1-40C0-BD84-D9D964E304BB}">
      <dsp:nvSpPr>
        <dsp:cNvPr id="0" name=""/>
        <dsp:cNvSpPr/>
      </dsp:nvSpPr>
      <dsp:spPr>
        <a:xfrm>
          <a:off x="1230287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2006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Repris par Yahoo</a:t>
          </a:r>
        </a:p>
      </dsp:txBody>
      <dsp:txXfrm>
        <a:off x="1230287" y="3251200"/>
        <a:ext cx="1169789" cy="2167466"/>
      </dsp:txXfrm>
    </dsp:sp>
    <dsp:sp modelId="{F87221E2-7C0E-4612-A319-E5DB72C49AEB}">
      <dsp:nvSpPr>
        <dsp:cNvPr id="0" name=""/>
        <dsp:cNvSpPr/>
      </dsp:nvSpPr>
      <dsp:spPr>
        <a:xfrm>
          <a:off x="1544248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FCC8B-A693-40AB-B0F9-E6FE24342213}">
      <dsp:nvSpPr>
        <dsp:cNvPr id="0" name=""/>
        <dsp:cNvSpPr/>
      </dsp:nvSpPr>
      <dsp:spPr>
        <a:xfrm>
          <a:off x="2458566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Devient Open Source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2008</a:t>
          </a:r>
        </a:p>
      </dsp:txBody>
      <dsp:txXfrm>
        <a:off x="2458566" y="0"/>
        <a:ext cx="1169789" cy="2167466"/>
      </dsp:txXfrm>
    </dsp:sp>
    <dsp:sp modelId="{A523765A-D5F4-4135-98F2-1297019C9543}">
      <dsp:nvSpPr>
        <dsp:cNvPr id="0" name=""/>
        <dsp:cNvSpPr/>
      </dsp:nvSpPr>
      <dsp:spPr>
        <a:xfrm>
          <a:off x="2772527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1C22BB-E5EE-4741-905A-38D0FD88726C}">
      <dsp:nvSpPr>
        <dsp:cNvPr id="0" name=""/>
        <dsp:cNvSpPr/>
      </dsp:nvSpPr>
      <dsp:spPr>
        <a:xfrm>
          <a:off x="3686844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2011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1.0</a:t>
          </a:r>
        </a:p>
      </dsp:txBody>
      <dsp:txXfrm>
        <a:off x="3686844" y="3251200"/>
        <a:ext cx="1169789" cy="2167466"/>
      </dsp:txXfrm>
    </dsp:sp>
    <dsp:sp modelId="{9A7F9A76-94AB-4AE6-9674-029BCCC930F0}">
      <dsp:nvSpPr>
        <dsp:cNvPr id="0" name=""/>
        <dsp:cNvSpPr/>
      </dsp:nvSpPr>
      <dsp:spPr>
        <a:xfrm>
          <a:off x="4000805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91630D-21FA-40DE-A519-2F60912778FA}">
      <dsp:nvSpPr>
        <dsp:cNvPr id="0" name=""/>
        <dsp:cNvSpPr/>
      </dsp:nvSpPr>
      <dsp:spPr>
        <a:xfrm>
          <a:off x="4915123" y="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2.0 (Apache)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2012</a:t>
          </a:r>
        </a:p>
      </dsp:txBody>
      <dsp:txXfrm>
        <a:off x="4915123" y="0"/>
        <a:ext cx="1169789" cy="2167466"/>
      </dsp:txXfrm>
    </dsp:sp>
    <dsp:sp modelId="{CCF6F9C0-4F23-45B6-ADD8-C18FA00818CE}">
      <dsp:nvSpPr>
        <dsp:cNvPr id="0" name=""/>
        <dsp:cNvSpPr/>
      </dsp:nvSpPr>
      <dsp:spPr>
        <a:xfrm>
          <a:off x="5229084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72927C-399C-4075-9A01-C4E667CC134B}">
      <dsp:nvSpPr>
        <dsp:cNvPr id="0" name=""/>
        <dsp:cNvSpPr/>
      </dsp:nvSpPr>
      <dsp:spPr>
        <a:xfrm>
          <a:off x="6143401" y="3251200"/>
          <a:ext cx="1169789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2016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/>
            <a:t>Hadoop 3.0 (ajout de YARN)</a:t>
          </a:r>
        </a:p>
      </dsp:txBody>
      <dsp:txXfrm>
        <a:off x="6143401" y="3251200"/>
        <a:ext cx="1169789" cy="2167466"/>
      </dsp:txXfrm>
    </dsp:sp>
    <dsp:sp modelId="{D828399E-8AEE-46EA-8E10-8E7ECB579FBF}">
      <dsp:nvSpPr>
        <dsp:cNvPr id="0" name=""/>
        <dsp:cNvSpPr/>
      </dsp:nvSpPr>
      <dsp:spPr>
        <a:xfrm>
          <a:off x="6457362" y="2438400"/>
          <a:ext cx="541866" cy="5418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6FAA0-1539-4E67-A5EA-7D80B1233381}" type="datetimeFigureOut">
              <a:rPr lang="fr-FR" smtClean="0"/>
              <a:t>01/03/2022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83BB67-2648-424E-BC9C-2DF236CE6E6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65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Data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 (données) : ce sont des informations qui sont enregistrées pour être utilisées par les programmes informatiques.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que l’on voit 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générées par l’Homme : mails, documents, photos, des messages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que l’on ne voit pas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Données générées par les machines, programmes : données issues de capteurs, les logs, le nombre de clics …</a:t>
            </a: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Beaucoup +important</a:t>
            </a:r>
          </a:p>
          <a:p>
            <a:endParaRPr lang="fr-FR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Ce sont toutes ces données qui forment le concept de </a:t>
            </a:r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Big Data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. On pourrait le traduire par "</a:t>
            </a:r>
            <a:r>
              <a:rPr lang="fr-FR" b="1" dirty="0">
                <a:latin typeface="Calibri" panose="020F0502020204030204" pitchFamily="34" charset="0"/>
                <a:cs typeface="Times New Roman" panose="02020603050405020304" pitchFamily="18" charset="0"/>
              </a:rPr>
              <a:t>données massives</a:t>
            </a:r>
            <a:r>
              <a:rPr lang="fr-FR" dirty="0">
                <a:latin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992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MapReduce s’exécute en parallèle sur les </a:t>
            </a:r>
            <a:r>
              <a:rPr lang="fr-FR" dirty="0" err="1"/>
              <a:t>dataNode</a:t>
            </a:r>
            <a:r>
              <a:rPr lang="fr-FR" dirty="0"/>
              <a:t> contenant les données</a:t>
            </a:r>
          </a:p>
          <a:p>
            <a:endParaRPr lang="fr-FR" dirty="0"/>
          </a:p>
          <a:p>
            <a:r>
              <a:rPr lang="fr-FR" dirty="0"/>
              <a:t>Il permet d’organiser les données à l’enregistrement et de les </a:t>
            </a:r>
            <a:r>
              <a:rPr lang="fr-FR" dirty="0" err="1"/>
              <a:t>triers</a:t>
            </a:r>
            <a:r>
              <a:rPr lang="fr-FR" dirty="0"/>
              <a:t> pour les retrouver plus facilement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646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Zookeeper</a:t>
            </a:r>
            <a:r>
              <a:rPr lang="fr-FR" dirty="0"/>
              <a:t> : service essentiel dans l’</a:t>
            </a:r>
            <a:r>
              <a:rPr lang="fr-FR" dirty="0" err="1"/>
              <a:t>ecos</a:t>
            </a:r>
            <a:r>
              <a:rPr lang="fr-FR" dirty="0"/>
              <a:t> Hadoop</a:t>
            </a:r>
          </a:p>
          <a:p>
            <a:r>
              <a:rPr lang="fr-FR" dirty="0"/>
              <a:t>Met en relation les différents éléments </a:t>
            </a:r>
            <a:r>
              <a:rPr lang="fr-FR" dirty="0" err="1"/>
              <a:t>d’hadoop</a:t>
            </a:r>
            <a:endParaRPr lang="fr-FR" dirty="0"/>
          </a:p>
          <a:p>
            <a:r>
              <a:rPr lang="fr-FR" dirty="0"/>
              <a:t>Configure, synchronise…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Rend simple d’utilisation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endParaRPr lang="fr-FR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fr-FR" dirty="0" err="1"/>
              <a:t>Ambari</a:t>
            </a:r>
            <a:r>
              <a:rPr lang="fr-FR" dirty="0"/>
              <a:t> : gère le cluster et les nœuds</a:t>
            </a:r>
          </a:p>
          <a:p>
            <a:pPr marL="0" indent="0">
              <a:buFont typeface="Symbol" panose="05050102010706020507" pitchFamily="18" charset="2"/>
              <a:buNone/>
            </a:pPr>
            <a:r>
              <a:rPr lang="fr-FR" dirty="0"/>
              <a:t>Ajout de </a:t>
            </a:r>
            <a:r>
              <a:rPr lang="fr-FR" dirty="0" err="1"/>
              <a:t>node</a:t>
            </a:r>
            <a:endParaRPr lang="fr-FR" dirty="0"/>
          </a:p>
          <a:p>
            <a:pPr marL="0" indent="0">
              <a:buFont typeface="Symbol" panose="05050102010706020507" pitchFamily="18" charset="2"/>
              <a:buNone/>
            </a:pPr>
            <a:endParaRPr lang="fr-FR" dirty="0"/>
          </a:p>
          <a:p>
            <a:pPr marL="0" indent="0">
              <a:buFont typeface="Symbol" panose="05050102010706020507" pitchFamily="18" charset="2"/>
              <a:buNone/>
            </a:pPr>
            <a:endParaRPr lang="fr-FR" dirty="0"/>
          </a:p>
          <a:p>
            <a:r>
              <a:rPr lang="fr-FR" dirty="0" err="1"/>
              <a:t>Oozie</a:t>
            </a:r>
            <a:r>
              <a:rPr lang="fr-FR" dirty="0"/>
              <a:t> : ordonnance et redirige les </a:t>
            </a:r>
            <a:r>
              <a:rPr lang="fr-FR" dirty="0" err="1"/>
              <a:t>requetes</a:t>
            </a:r>
            <a:endParaRPr lang="fr-FR" dirty="0"/>
          </a:p>
          <a:p>
            <a:r>
              <a:rPr lang="fr-FR" dirty="0"/>
              <a:t>Il redirige vers les bons outils et réparti les taches</a:t>
            </a:r>
          </a:p>
          <a:p>
            <a:endParaRPr lang="fr-FR" dirty="0"/>
          </a:p>
          <a:p>
            <a:r>
              <a:rPr lang="fr-FR" dirty="0" err="1"/>
              <a:t>Flume</a:t>
            </a:r>
            <a:r>
              <a:rPr lang="fr-FR" dirty="0"/>
              <a:t> : permet d’injecter la donnée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362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Hive</a:t>
            </a:r>
            <a:r>
              <a:rPr lang="fr-FR" dirty="0"/>
              <a:t> : l’avantage d’</a:t>
            </a:r>
            <a:r>
              <a:rPr lang="fr-FR" dirty="0" err="1"/>
              <a:t>Hive</a:t>
            </a:r>
            <a:r>
              <a:rPr lang="fr-FR" dirty="0"/>
              <a:t> est qu’il permet le partitionnement des données par colonnes et d’y accéder facilement (Notion d’indexes)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0922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L’écosystème Hadoop est gigantesque et de nombreux outils sont utiles à des solutions spécifiques. Ceux présentés dans ce schéma sont les principaux.</a:t>
            </a:r>
            <a:endParaRPr lang="fr-FR" dirty="0"/>
          </a:p>
          <a:p>
            <a:endParaRPr lang="fr-FR" dirty="0"/>
          </a:p>
          <a:p>
            <a:r>
              <a:rPr lang="fr-FR" dirty="0"/>
              <a:t>Un </a:t>
            </a:r>
            <a:r>
              <a:rPr lang="fr-FR" dirty="0" err="1"/>
              <a:t>écos</a:t>
            </a:r>
            <a:r>
              <a:rPr lang="fr-FR" dirty="0"/>
              <a:t> complet disposant de plusieurs composants indispensables</a:t>
            </a:r>
          </a:p>
          <a:p>
            <a:endParaRPr lang="fr-FR" dirty="0"/>
          </a:p>
          <a:p>
            <a:r>
              <a:rPr lang="fr-FR" dirty="0" err="1"/>
              <a:t>MapR</a:t>
            </a:r>
            <a:r>
              <a:rPr lang="fr-FR" dirty="0"/>
              <a:t> et HDFS =&gt; principaux = particularité de Hadoop</a:t>
            </a:r>
          </a:p>
          <a:p>
            <a:endParaRPr lang="fr-FR" dirty="0"/>
          </a:p>
          <a:p>
            <a:r>
              <a:rPr lang="fr-FR" dirty="0"/>
              <a:t>Autre </a:t>
            </a:r>
            <a:r>
              <a:rPr lang="fr-FR" dirty="0" err="1"/>
              <a:t>compasant</a:t>
            </a:r>
            <a:r>
              <a:rPr lang="fr-FR" dirty="0"/>
              <a:t> indispensable </a:t>
            </a:r>
            <a:r>
              <a:rPr lang="fr-FR" dirty="0" err="1"/>
              <a:t>Hbase</a:t>
            </a:r>
            <a:endParaRPr lang="fr-FR" dirty="0"/>
          </a:p>
          <a:p>
            <a:endParaRPr lang="fr-FR" dirty="0"/>
          </a:p>
          <a:p>
            <a:r>
              <a:rPr lang="fr-FR" dirty="0"/>
              <a:t>SGBD non 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661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un SGBD non R (BDD NoSQL) qui s’installe généralement sur le système de fichier HDFS et dispose de MapReduce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tables de cette base de données peuvent servir d’entrée pour les tâches MapReduce dans l’écosystème Hadoop, et peuvent aussi servir de sortie après traitement des données par MapReduce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existe plusieurs solutions </a:t>
            </a:r>
            <a:r>
              <a:rPr lang="fr-F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NoSql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pour Hadoop.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Notamment Cassandra (qui peut s’intégrer à Hadoop)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C’est le plus gros concurrent de HBase.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est similaire mais orienté Ecriture plus que lecture.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7491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Pas de restriction de format tabulaire</a:t>
            </a:r>
          </a:p>
          <a:p>
            <a:r>
              <a:rPr lang="fr-FR"/>
              <a:t>Stockage données non structurées</a:t>
            </a:r>
          </a:p>
          <a:p>
            <a:r>
              <a:rPr lang="fr-FR" err="1"/>
              <a:t>Scaling</a:t>
            </a:r>
            <a:r>
              <a:rPr lang="fr-FR"/>
              <a:t> horizontale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729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8 </a:t>
            </a:r>
            <a:r>
              <a:rPr lang="fr-FR" err="1"/>
              <a:t>ème</a:t>
            </a:r>
            <a:r>
              <a:rPr lang="fr-FR"/>
              <a:t> place des SGBD</a:t>
            </a:r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8129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Design Dynamo</a:t>
            </a:r>
          </a:p>
          <a:p>
            <a:r>
              <a:rPr lang="fr-FR" err="1"/>
              <a:t>DataModel</a:t>
            </a:r>
            <a:r>
              <a:rPr lang="fr-FR"/>
              <a:t> </a:t>
            </a:r>
            <a:r>
              <a:rPr lang="fr-FR" err="1"/>
              <a:t>based</a:t>
            </a:r>
            <a:r>
              <a:rPr lang="fr-FR"/>
              <a:t> on BigTable</a:t>
            </a:r>
          </a:p>
          <a:p>
            <a:r>
              <a:rPr lang="fr-FR"/>
              <a:t>Tolérant au panne grâce à la réplication / pas de défaillance unique</a:t>
            </a:r>
          </a:p>
          <a:p>
            <a:r>
              <a:rPr lang="fr-FR"/>
              <a:t>Système orienté colonne</a:t>
            </a:r>
          </a:p>
          <a:p>
            <a:r>
              <a:rPr lang="fr-FR"/>
              <a:t>Chaque nœud peut effectuer une requête</a:t>
            </a:r>
          </a:p>
          <a:p>
            <a:r>
              <a:rPr lang="fr-FR"/>
              <a:t>La puissance augmente dès qu’on rajoute un hardware au système</a:t>
            </a:r>
          </a:p>
          <a:p>
            <a:r>
              <a:rPr lang="fr-FR"/>
              <a:t>Cluster = ensemble de serveurs dans un data center</a:t>
            </a:r>
          </a:p>
          <a:p>
            <a:r>
              <a:rPr lang="fr-FR"/>
              <a:t>Protection des données =&lt; commit log (backup)</a:t>
            </a:r>
          </a:p>
          <a:p>
            <a:r>
              <a:rPr lang="fr-FR"/>
              <a:t>Supporte les changements dynamiques de structure</a:t>
            </a:r>
          </a:p>
          <a:p>
            <a:r>
              <a:rPr lang="fr-FR"/>
              <a:t>Repose pas sur ACID (Atomicité, Consistance, Isolation, Durabilité) / pas de transaction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1293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Tolérant au panne grâce à la réplication / pas de défaillance unique</a:t>
            </a:r>
          </a:p>
          <a:p>
            <a:r>
              <a:rPr lang="fr-FR"/>
              <a:t>Système orienté colonne</a:t>
            </a:r>
          </a:p>
          <a:p>
            <a:r>
              <a:rPr lang="fr-FR"/>
              <a:t>Chaque nœud peut effectuer une </a:t>
            </a:r>
            <a:r>
              <a:rPr lang="fr-FR" err="1"/>
              <a:t>requêtye</a:t>
            </a:r>
            <a:endParaRPr lang="fr-FR"/>
          </a:p>
          <a:p>
            <a:r>
              <a:rPr lang="fr-FR"/>
              <a:t>La puissance augmente dès qu’on rajoute un hardware au système</a:t>
            </a:r>
          </a:p>
          <a:p>
            <a:r>
              <a:rPr lang="fr-FR"/>
              <a:t>Cluster = ensemble de serveurs dans un data center</a:t>
            </a:r>
          </a:p>
          <a:p>
            <a:r>
              <a:rPr lang="fr-FR"/>
              <a:t>Protection des données =&lt; commit log (backup)</a:t>
            </a:r>
          </a:p>
          <a:p>
            <a:r>
              <a:rPr lang="fr-FR"/>
              <a:t>Supporte les changements dynamiques de structure</a:t>
            </a:r>
          </a:p>
          <a:p>
            <a:r>
              <a:rPr lang="fr-FR"/>
              <a:t>Repose pas sur ACID (Atomicité, Consistance, Isolation,; Durabilité) / pas de transaction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7847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Utilisée dans les services de messagerie</a:t>
            </a:r>
          </a:p>
          <a:p>
            <a:r>
              <a:rPr lang="fr-FR"/>
              <a:t>Internet des objets</a:t>
            </a:r>
          </a:p>
          <a:p>
            <a:r>
              <a:rPr lang="fr-FR"/>
              <a:t>Catalogue de produits</a:t>
            </a:r>
          </a:p>
          <a:p>
            <a:r>
              <a:rPr lang="fr-FR"/>
              <a:t>Shopping en ligne</a:t>
            </a:r>
          </a:p>
          <a:p>
            <a:r>
              <a:rPr lang="fr-FR"/>
              <a:t>Réseaux sociaux </a:t>
            </a:r>
          </a:p>
          <a:p>
            <a:r>
              <a:rPr lang="fr-FR" err="1"/>
              <a:t>Website</a:t>
            </a:r>
            <a:endParaRPr lang="fr-FR"/>
          </a:p>
          <a:p>
            <a:r>
              <a:rPr lang="fr-FR"/>
              <a:t>2019 AWS annonce l’arrivée de Cassandra</a:t>
            </a:r>
          </a:p>
          <a:p>
            <a:r>
              <a:rPr lang="fr-FR" err="1"/>
              <a:t>DataSax</a:t>
            </a:r>
            <a:r>
              <a:rPr lang="fr-FR"/>
              <a:t> autre service de mise à disposition de </a:t>
            </a:r>
            <a:r>
              <a:rPr lang="fr-FR" err="1"/>
              <a:t>cassandra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069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598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40% des 100 plus grandes fortunes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6029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421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projet Open Source par Apache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nombreux contributeurs comme Cloudera, Horton Works ou encore Facebook.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7607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8931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NameNode</a:t>
            </a:r>
            <a:r>
              <a:rPr lang="fr-FR" dirty="0"/>
              <a:t> = Nœud système (</a:t>
            </a:r>
            <a:r>
              <a:rPr lang="fr-FR" dirty="0" err="1"/>
              <a:t>gestion+logs</a:t>
            </a:r>
            <a:r>
              <a:rPr lang="fr-FR" dirty="0"/>
              <a:t>)</a:t>
            </a:r>
          </a:p>
          <a:p>
            <a:r>
              <a:rPr lang="fr-FR" dirty="0" err="1"/>
              <a:t>DataNode</a:t>
            </a:r>
            <a:r>
              <a:rPr lang="fr-FR" dirty="0"/>
              <a:t> = espace de stockage</a:t>
            </a:r>
          </a:p>
          <a:p>
            <a:endParaRPr lang="fr-FR" dirty="0"/>
          </a:p>
          <a:p>
            <a:r>
              <a:rPr lang="fr-FR" dirty="0"/>
              <a:t>Données répliquées 3fois -&gt; assurer la validité, disponibilité</a:t>
            </a:r>
          </a:p>
          <a:p>
            <a:r>
              <a:rPr lang="fr-FR" dirty="0"/>
              <a:t>Réplication = système distribué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Relation maitre-esclave</a:t>
            </a:r>
          </a:p>
          <a:p>
            <a:r>
              <a:rPr lang="fr-FR" dirty="0"/>
              <a:t>Donne des taches</a:t>
            </a:r>
          </a:p>
          <a:p>
            <a:r>
              <a:rPr lang="fr-FR" dirty="0"/>
              <a:t>Réassigne les taches si pas de réponses</a:t>
            </a:r>
          </a:p>
          <a:p>
            <a:endParaRPr lang="fr-FR" dirty="0"/>
          </a:p>
          <a:p>
            <a:r>
              <a:rPr lang="fr-FR" dirty="0"/>
              <a:t>Avantage système distribué :</a:t>
            </a:r>
          </a:p>
          <a:p>
            <a:r>
              <a:rPr lang="fr-FR" dirty="0"/>
              <a:t>Ajout espace de stockage plus facile</a:t>
            </a:r>
          </a:p>
          <a:p>
            <a:r>
              <a:rPr lang="fr-FR" dirty="0"/>
              <a:t>Pas besoin de tout stocker sur un même espace de stockage</a:t>
            </a:r>
          </a:p>
          <a:p>
            <a:r>
              <a:rPr lang="fr-FR" dirty="0"/>
              <a:t>Ne nécessite pas de réadapter l’application en cas de surcharge d’un espace</a:t>
            </a:r>
          </a:p>
          <a:p>
            <a:r>
              <a:rPr lang="fr-FR" dirty="0"/>
              <a:t>Parallélisation des processus -&gt; gain énorme en performance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72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NameNode</a:t>
            </a:r>
            <a:r>
              <a:rPr lang="fr-FR" dirty="0"/>
              <a:t> = SPOF (single point of </a:t>
            </a:r>
            <a:r>
              <a:rPr lang="fr-FR" dirty="0" err="1"/>
              <a:t>failure</a:t>
            </a:r>
            <a:r>
              <a:rPr lang="fr-FR" dirty="0"/>
              <a:t>)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Le système est dépendant de celui-ci</a:t>
            </a: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fr-FR" dirty="0"/>
              <a:t>En cas de crash du NN -&gt; tout crash</a:t>
            </a:r>
          </a:p>
          <a:p>
            <a:endParaRPr lang="fr-FR" dirty="0"/>
          </a:p>
          <a:p>
            <a:r>
              <a:rPr lang="fr-FR" dirty="0" err="1"/>
              <a:t>Secondary</a:t>
            </a:r>
            <a:r>
              <a:rPr lang="fr-FR" dirty="0"/>
              <a:t> NN : il s’agit d’un Node de sécurité en cas de défaillance du </a:t>
            </a:r>
            <a:r>
              <a:rPr lang="fr-FR" dirty="0" err="1"/>
              <a:t>NameNode</a:t>
            </a:r>
            <a:endParaRPr lang="fr-FR" dirty="0"/>
          </a:p>
          <a:p>
            <a:r>
              <a:rPr lang="fr-FR" dirty="0"/>
              <a:t>Il enregistre tous les logs du </a:t>
            </a:r>
            <a:r>
              <a:rPr lang="fr-FR" dirty="0" err="1"/>
              <a:t>NameNode</a:t>
            </a:r>
            <a:endParaRPr lang="fr-FR" dirty="0"/>
          </a:p>
          <a:p>
            <a:endParaRPr lang="fr-FR" dirty="0"/>
          </a:p>
          <a:p>
            <a:r>
              <a:rPr lang="fr-FR" dirty="0"/>
              <a:t>Permet 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De récupérer rapidement un état stable (Aider en cas de crash)</a:t>
            </a:r>
          </a:p>
          <a:p>
            <a:pPr marL="171450" indent="-171450">
              <a:buFontTx/>
              <a:buChar char="-"/>
            </a:pPr>
            <a:r>
              <a:rPr lang="fr-FR" dirty="0"/>
              <a:t>Répartir la charge sur le NN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Nota : Ne prend pas le relai du NN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 err="1"/>
              <a:t>CheckPointNode</a:t>
            </a:r>
            <a:r>
              <a:rPr lang="fr-FR" dirty="0"/>
              <a:t> : copie les logs en temps réel</a:t>
            </a:r>
          </a:p>
          <a:p>
            <a:pPr marL="0" indent="0">
              <a:buFontTx/>
              <a:buNone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Back-</a:t>
            </a:r>
            <a:r>
              <a:rPr lang="fr-FR" dirty="0" err="1"/>
              <a:t>upNode</a:t>
            </a:r>
            <a:r>
              <a:rPr lang="fr-FR" dirty="0"/>
              <a:t> : permet au NN d’accéder à ses logs à tout moment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36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EdgeNode</a:t>
            </a:r>
            <a:r>
              <a:rPr lang="fr-FR" dirty="0"/>
              <a:t> : utilisé pour les données entrantes et sortantes</a:t>
            </a:r>
          </a:p>
          <a:p>
            <a:endParaRPr lang="fr-FR" dirty="0"/>
          </a:p>
          <a:p>
            <a:r>
              <a:rPr lang="fr-FR" dirty="0"/>
              <a:t>Il permet de localisé les </a:t>
            </a:r>
            <a:r>
              <a:rPr lang="fr-FR" dirty="0" err="1"/>
              <a:t>dataNode</a:t>
            </a:r>
            <a:r>
              <a:rPr lang="fr-FR" dirty="0"/>
              <a:t> dans lesquels se trouve la donnée requêté</a:t>
            </a:r>
          </a:p>
          <a:p>
            <a:r>
              <a:rPr lang="fr-FR" dirty="0"/>
              <a:t>Afin de ne pas faire travailler les autres Node inutilement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463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3BB67-2648-424E-BC9C-2DF236CE6E6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4041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CC5705-EFB0-4CA5-9152-5F6A678CD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BB2F95-B037-4809-B210-DA24272C8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8F3B62-16C3-44D1-8EA1-BB9BB203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3A52B-3D4B-4BA6-BFF6-FC0E994E9DA1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37BCE-5844-45F8-A7DF-56DD67C3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C62B34-D38E-4F47-A113-E7E0CFE3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0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F5B5CB-D538-4C6B-B5AF-6336E89E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DBC17FF-63AC-4D14-AED2-599CD6BD7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1A80C-0FC6-496C-BB90-1FFED2F8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F0D781-D24A-4F55-8F53-E566B548006A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740427-2E40-4204-8EAF-0D3D6B431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530C31-DBA0-40C2-8081-45F85641A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9765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D894B45-F94D-42CD-A805-6B1962116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B06BA18-103E-4B14-B9C5-2C96AD655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DD9681-D41E-493A-9F6C-B0AE79B4F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27194-682E-4C17-90CF-6B11BD625C87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ADA1E7-6000-409B-9350-941F6904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1EC4424-B6E8-447B-B166-99C6B073A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1195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FD53EE-DEA1-4DC4-9AD6-7E9166C5A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898597-3B60-43DB-8713-71A59291D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5596C5-96C0-47AF-8B42-02EFE313B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9C2E7-2249-4EB1-A355-F6A54659E757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BE49F7-4C2D-4411-AD9D-DD1E326B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44326D1-0E78-4DE8-87C6-E31A63C4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677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5F17EE-CA3F-4AA4-A4D9-749BF6E46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C14482-96B5-4D60-B847-B166AF99F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C9C639-436C-4279-9554-C388F462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C3BC-CC6D-4D04-A630-8878491E05E8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1116C-6C6A-40CC-B6F0-D035FC697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7462B5-02DA-4E01-82EF-0E9F7768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88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7A69C-F1C2-4282-85BB-768AFA91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31B601-CEB4-4A89-9C60-C25A00006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91B1F41-BFE7-458F-A952-1C4C10A9E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F7E3D7F-EA57-4F99-8A6A-916B5726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D9B28-185A-4A35-87CC-F16FD3AF243B}" type="datetime1">
              <a:rPr lang="fr-FR" smtClean="0"/>
              <a:t>01/03/2022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A5B58A-0010-4C3E-9EC6-4A7C3A44E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E645B80-7C96-49F4-AEAD-184F0B48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03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641BA4-0502-4B37-9620-2C22588D6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6B531B-5D67-4A7F-958A-05AD6D610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B178E1B-6DA3-46D1-87F7-3BA6DAE1FE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A55852-472B-415F-BF79-F596288465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096F8F2-658F-437A-B118-96D19D66F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C149C97-1C52-4822-8805-A3B6A7FA2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0D39-6733-4F3A-BFD8-259039A961A1}" type="datetime1">
              <a:rPr lang="fr-FR" smtClean="0"/>
              <a:t>01/03/2022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CC2DCA7-BFE0-4851-B273-594EA7374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53B880A-17DB-4B8A-A558-58C05290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09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B07B3B-0B46-442F-A7DC-919340C2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A094E2-222E-446A-B0E3-9A96932E3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EFDEA-3549-42E3-B73E-749973D5D8F1}" type="datetime1">
              <a:rPr lang="fr-FR" smtClean="0"/>
              <a:t>01/03/2022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A57EB88-D4EA-41B1-9EC4-3BE66FEF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8EE6B9-688F-4A0E-867C-B9ECAE63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9729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6FC3B15-ECFE-44D7-86C1-F57705777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77295-1C1D-4F99-AC68-10198E79EB11}" type="datetime1">
              <a:rPr lang="fr-FR" smtClean="0"/>
              <a:t>01/03/2022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82BF273-E8C7-45D4-8665-0DF403A57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A954F8-D32A-432D-B000-914EBBF22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682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F53259-6A6B-4705-B323-5FF13EC68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8001D-4F08-4702-9271-DCE8940F9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8F338D-6320-40D6-9C65-F90431F0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323C42-3A5A-4381-8E61-D79E7AFE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21B72D-BC5C-4CF2-8979-3E498FDE0F78}" type="datetime1">
              <a:rPr lang="fr-FR" smtClean="0"/>
              <a:t>01/03/2022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254262-D0D7-4113-9AB5-AB1DB39C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7693A6D-B9F9-474F-9B48-1354F101F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711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4D9F27-3A46-495F-B70D-609B19E4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3714D21-FD87-4131-B951-7BB216E37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3AF727-39B5-449B-96ED-FBC6CD9B7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8EAC97-DDEF-40EF-8674-1A3B47CB0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0086-7C7E-491D-B008-BB67BAB6B86C}" type="datetime1">
              <a:rPr lang="fr-FR" smtClean="0"/>
              <a:t>01/03/2022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539D861-360F-469D-BD71-7D95EC9F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A443FC-A3D8-4D8F-B58E-1B2210D50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2269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8E0F1F-9D99-4A2D-AD88-F739F793C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51B4A1-CF7A-4998-8276-81BCD3F9A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6F85CA-5C7F-4237-8A0B-8F2CD86AF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0E6FD-7FFC-4A04-AC02-0EF1AA519BDC}" type="datetime1">
              <a:rPr lang="fr-FR" smtClean="0"/>
              <a:t>01/03/2022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628621-13B9-46E1-B26A-C4FFDEB79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6B55C8-A4E4-4957-98B8-60C7A136AF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D0752-867A-419D-980C-8A6E272986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603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24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24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eseattledataguy.com/5-great-big-data-tools-for-the-future-from-hadoop-to-cassandra/#page-content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>
            <a:extLst>
              <a:ext uri="{FF2B5EF4-FFF2-40B4-BE49-F238E27FC236}">
                <a16:creationId xmlns:a16="http://schemas.microsoft.com/office/drawing/2014/main" id="{5198AFBD-E002-4FA0-B042-9E7D26420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3" b="464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686EF9-3279-419E-A502-B586DA80EF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3741" y="3080446"/>
            <a:ext cx="4473137" cy="1834056"/>
          </a:xfrm>
        </p:spPr>
        <p:txBody>
          <a:bodyPr>
            <a:normAutofit/>
          </a:bodyPr>
          <a:lstStyle/>
          <a:p>
            <a:r>
              <a:rPr lang="fr-FR" sz="4000" dirty="0"/>
              <a:t>Hadoop, Cassandra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EF6BDA-4B41-40EC-8ABF-C0A48D5EA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fr-FR" sz="2000" dirty="0"/>
              <a:t>Guillaume SOL &amp; Mathieu TRITZ</a:t>
            </a:r>
          </a:p>
        </p:txBody>
      </p:sp>
      <p:cxnSp>
        <p:nvCxnSpPr>
          <p:cNvPr id="5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845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AB70A-D6C5-4D08-964C-FC050B1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Qu’est-ce que c’est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68BF7-E070-4825-AF5F-45841298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Framework Java Open Source</a:t>
            </a:r>
          </a:p>
          <a:p>
            <a:r>
              <a:rPr lang="fr-FR" dirty="0"/>
              <a:t>Permet de développer des applications distribués et échelonnables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09C02F3-4EF0-4271-99F2-3DEB91445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10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8E4486E8-EBF9-4834-84CF-61ACAB44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graphicFrame>
        <p:nvGraphicFramePr>
          <p:cNvPr id="10" name="Diagramme 9">
            <a:extLst>
              <a:ext uri="{FF2B5EF4-FFF2-40B4-BE49-F238E27FC236}">
                <a16:creationId xmlns:a16="http://schemas.microsoft.com/office/drawing/2014/main" id="{8405D65E-F4AC-4EA4-9E39-831E3C1D0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6868603"/>
              </p:ext>
            </p:extLst>
          </p:nvPr>
        </p:nvGraphicFramePr>
        <p:xfrm>
          <a:off x="2032000" y="249131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9255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AB70A-D6C5-4D08-964C-FC050B1A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/>
              <a:t>Hadoop – Solution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68BF7-E070-4825-AF5F-458412986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Créer pour répondre à la problématique du </a:t>
            </a:r>
            <a:r>
              <a:rPr lang="fr-FR" sz="1800" b="1" dirty="0">
                <a:latin typeface="Calibri" panose="020F0502020204030204" pitchFamily="34" charset="0"/>
                <a:cs typeface="Times New Roman" panose="02020603050405020304" pitchFamily="18" charset="0"/>
              </a:rPr>
              <a:t>Big Data</a:t>
            </a:r>
          </a:p>
          <a:p>
            <a:endParaRPr lang="fr-F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Repose sur des modèles de programmation simples </a:t>
            </a: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Traitement d’immenses volumes de données </a:t>
            </a:r>
          </a:p>
          <a:p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Rend disponibles sur des machines locales.</a:t>
            </a:r>
          </a:p>
          <a:p>
            <a:endParaRPr lang="fr-FR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Particularité d’Hadoop : </a:t>
            </a:r>
            <a:endParaRPr lang="fr-FR" sz="1600" b="1" dirty="0"/>
          </a:p>
          <a:p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HDFS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(Hadoop Distributed File System) : modèle de stockage distribué.</a:t>
            </a:r>
          </a:p>
          <a:p>
            <a:r>
              <a:rPr lang="fr-FR" sz="1800" b="1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MapReduce</a:t>
            </a:r>
            <a:r>
              <a:rPr lang="fr-FR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algorithme permettant d’effectuer des calculs parallèles et d’avoir des données fiables.</a:t>
            </a: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fr-FR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(2 composants principaux)</a:t>
            </a:r>
          </a:p>
          <a:p>
            <a:pPr marL="0" indent="0">
              <a:buNone/>
            </a:pPr>
            <a:endParaRPr lang="fr-F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600" b="1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574BA87-7DE1-4FB0-BF4E-B25A5F864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11</a:t>
            </a:fld>
            <a:endParaRPr lang="fr-FR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92228412-04BD-4782-9C06-AF52ED139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027D44D-E1C5-43E6-B11C-C277BFC668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b="8196"/>
          <a:stretch/>
        </p:blipFill>
        <p:spPr>
          <a:xfrm>
            <a:off x="7635812" y="2674894"/>
            <a:ext cx="3036198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72D492C-DA98-45B6-B7C1-8F81411B69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0" r="3093" b="1522"/>
          <a:stretch/>
        </p:blipFill>
        <p:spPr>
          <a:xfrm>
            <a:off x="3421481" y="1504742"/>
            <a:ext cx="5349037" cy="503417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A127D19-052E-4383-8D29-C26606405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12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70310954-01DD-4C56-8A32-16F43915F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0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2456FB0-00AD-4DF5-B75F-57D2D1ECC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"/>
          <a:stretch/>
        </p:blipFill>
        <p:spPr>
          <a:xfrm>
            <a:off x="3326777" y="1371600"/>
            <a:ext cx="5538445" cy="516731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81D419C-C5FE-4B5D-8662-1EB7FBDE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13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13F58C6E-7C7E-4AE4-91EB-5B55CD6844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1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HDFS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420DF8-FFC4-4801-A9A1-3EF35D1694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" t="2020"/>
          <a:stretch/>
        </p:blipFill>
        <p:spPr>
          <a:xfrm>
            <a:off x="2466975" y="1477647"/>
            <a:ext cx="6209434" cy="506126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AF5E662-1782-4C21-8824-5B06F79AA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14</a:t>
            </a:fld>
            <a:endParaRPr lang="fr-FR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7CBD009C-3061-41D9-983A-D0B7D72F03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051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9E0FB2-74C2-4D42-993E-9D9047EDC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– MapReduce</a:t>
            </a:r>
            <a:br>
              <a:rPr lang="fr-FR" dirty="0"/>
            </a:br>
            <a:r>
              <a:rPr lang="fr-FR" sz="2000" dirty="0"/>
              <a:t>(Vision </a:t>
            </a:r>
            <a:r>
              <a:rPr lang="fr-FR" sz="2000" dirty="0" err="1"/>
              <a:t>Wordcount</a:t>
            </a:r>
            <a:r>
              <a:rPr lang="fr-FR" sz="2000" dirty="0"/>
              <a:t>)</a:t>
            </a:r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22F666E-4423-4517-93E7-E04A3F733355}"/>
              </a:ext>
            </a:extLst>
          </p:cNvPr>
          <p:cNvSpPr/>
          <p:nvPr/>
        </p:nvSpPr>
        <p:spPr>
          <a:xfrm>
            <a:off x="255671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/>
              <a:t>Input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9170ECC9-1BBC-4CDC-8E96-BA4CD4C24CE9}"/>
              </a:ext>
            </a:extLst>
          </p:cNvPr>
          <p:cNvSpPr/>
          <p:nvPr/>
        </p:nvSpPr>
        <p:spPr>
          <a:xfrm>
            <a:off x="2238876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/>
              <a:t>Split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68D23B2D-5312-49C1-9FC5-23401FC7A1D6}"/>
              </a:ext>
            </a:extLst>
          </p:cNvPr>
          <p:cNvSpPr/>
          <p:nvPr/>
        </p:nvSpPr>
        <p:spPr>
          <a:xfrm>
            <a:off x="4198019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Map</a:t>
            </a:r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5EE644AB-9871-413D-9E20-4592921436FE}"/>
              </a:ext>
            </a:extLst>
          </p:cNvPr>
          <p:cNvSpPr/>
          <p:nvPr/>
        </p:nvSpPr>
        <p:spPr>
          <a:xfrm>
            <a:off x="6181224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Shuffle</a:t>
            </a:r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ED6499-DCF0-48AF-815E-3C71AAC7140A}"/>
              </a:ext>
            </a:extLst>
          </p:cNvPr>
          <p:cNvSpPr/>
          <p:nvPr/>
        </p:nvSpPr>
        <p:spPr>
          <a:xfrm>
            <a:off x="8164429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Reduce</a:t>
            </a:r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EDEE9B9-8495-4F0F-A1A2-7A20B898A9FD}"/>
              </a:ext>
            </a:extLst>
          </p:cNvPr>
          <p:cNvSpPr/>
          <p:nvPr/>
        </p:nvSpPr>
        <p:spPr>
          <a:xfrm>
            <a:off x="10147634" y="2090988"/>
            <a:ext cx="1788695" cy="4114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fr-FR" err="1"/>
              <a:t>Resultat</a:t>
            </a:r>
            <a:endParaRPr lang="fr-FR"/>
          </a:p>
        </p:txBody>
      </p:sp>
      <p:sp>
        <p:nvSpPr>
          <p:cNvPr id="11" name="Rectangle : carré corné 10">
            <a:extLst>
              <a:ext uri="{FF2B5EF4-FFF2-40B4-BE49-F238E27FC236}">
                <a16:creationId xmlns:a16="http://schemas.microsoft.com/office/drawing/2014/main" id="{B484D2A2-81B3-4B8D-985A-D58538F3F0A3}"/>
              </a:ext>
            </a:extLst>
          </p:cNvPr>
          <p:cNvSpPr/>
          <p:nvPr/>
        </p:nvSpPr>
        <p:spPr>
          <a:xfrm>
            <a:off x="435643" y="3899309"/>
            <a:ext cx="1428750" cy="681038"/>
          </a:xfrm>
          <a:prstGeom prst="foldedCorner">
            <a:avLst/>
          </a:prstGeom>
          <a:ln>
            <a:noFill/>
          </a:ln>
          <a:effectLst>
            <a:outerShdw blurRad="127000" dist="127000" dir="8400000" algn="tr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Google Apple</a:t>
            </a:r>
          </a:p>
          <a:p>
            <a:pPr algn="ctr"/>
            <a:r>
              <a:rPr lang="fr-FR" sz="900" dirty="0"/>
              <a:t>Facebook </a:t>
            </a:r>
            <a:r>
              <a:rPr lang="fr-FR" sz="900" dirty="0" err="1"/>
              <a:t>Facebook</a:t>
            </a:r>
            <a:r>
              <a:rPr lang="fr-FR" sz="900" dirty="0"/>
              <a:t> Apple</a:t>
            </a:r>
          </a:p>
          <a:p>
            <a:pPr algn="ctr"/>
            <a:r>
              <a:rPr lang="fr-FR" sz="900" dirty="0"/>
              <a:t>Amazon Facebook Google</a:t>
            </a:r>
          </a:p>
        </p:txBody>
      </p:sp>
      <p:sp>
        <p:nvSpPr>
          <p:cNvPr id="15" name="Rectangle : avec coins arrondis en haut 14">
            <a:extLst>
              <a:ext uri="{FF2B5EF4-FFF2-40B4-BE49-F238E27FC236}">
                <a16:creationId xmlns:a16="http://schemas.microsoft.com/office/drawing/2014/main" id="{547105C9-633A-47B3-8D21-91749F35B5BA}"/>
              </a:ext>
            </a:extLst>
          </p:cNvPr>
          <p:cNvSpPr/>
          <p:nvPr/>
        </p:nvSpPr>
        <p:spPr>
          <a:xfrm>
            <a:off x="2416340" y="3018121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Google Apple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F29D4E-2791-4932-A75D-CE6EC2867D72}"/>
              </a:ext>
            </a:extLst>
          </p:cNvPr>
          <p:cNvSpPr/>
          <p:nvPr/>
        </p:nvSpPr>
        <p:spPr>
          <a:xfrm>
            <a:off x="2416341" y="389930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Facebook </a:t>
            </a:r>
            <a:r>
              <a:rPr lang="fr-FR" sz="900" dirty="0" err="1"/>
              <a:t>Facebook</a:t>
            </a:r>
            <a:r>
              <a:rPr lang="fr-FR" sz="900" dirty="0"/>
              <a:t> Apple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33195C-6B8D-4BC7-91F3-0A599A26C23D}"/>
              </a:ext>
            </a:extLst>
          </p:cNvPr>
          <p:cNvSpPr/>
          <p:nvPr/>
        </p:nvSpPr>
        <p:spPr>
          <a:xfrm>
            <a:off x="4375484" y="389930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24" name="Rectangle : avec coins arrondis en haut 23">
            <a:extLst>
              <a:ext uri="{FF2B5EF4-FFF2-40B4-BE49-F238E27FC236}">
                <a16:creationId xmlns:a16="http://schemas.microsoft.com/office/drawing/2014/main" id="{01DE8572-9AA5-46B4-9FB0-5C8B997ED7FC}"/>
              </a:ext>
            </a:extLst>
          </p:cNvPr>
          <p:cNvSpPr/>
          <p:nvPr/>
        </p:nvSpPr>
        <p:spPr>
          <a:xfrm>
            <a:off x="4391433" y="3018121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 </a:t>
            </a:r>
          </a:p>
          <a:p>
            <a:pPr algn="ctr"/>
            <a:r>
              <a:rPr lang="fr-FR" sz="1000" dirty="0"/>
              <a:t>Google,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38A5674-2722-406F-8B93-B1CAFE2BFC8F}"/>
              </a:ext>
            </a:extLst>
          </p:cNvPr>
          <p:cNvSpPr/>
          <p:nvPr/>
        </p:nvSpPr>
        <p:spPr>
          <a:xfrm>
            <a:off x="6358689" y="348325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</a:t>
            </a:r>
          </a:p>
          <a:p>
            <a:pPr algn="ctr"/>
            <a:r>
              <a:rPr lang="fr-FR" sz="1000" dirty="0"/>
              <a:t>Amazon, 1</a:t>
            </a:r>
          </a:p>
        </p:txBody>
      </p:sp>
      <p:sp>
        <p:nvSpPr>
          <p:cNvPr id="27" name="Rectangle : avec coins arrondis en haut 26">
            <a:extLst>
              <a:ext uri="{FF2B5EF4-FFF2-40B4-BE49-F238E27FC236}">
                <a16:creationId xmlns:a16="http://schemas.microsoft.com/office/drawing/2014/main" id="{D484E21A-C756-459F-9B60-692C9B833757}"/>
              </a:ext>
            </a:extLst>
          </p:cNvPr>
          <p:cNvSpPr/>
          <p:nvPr/>
        </p:nvSpPr>
        <p:spPr>
          <a:xfrm>
            <a:off x="6358689" y="2642552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1</a:t>
            </a:r>
          </a:p>
          <a:p>
            <a:pPr algn="ctr"/>
            <a:r>
              <a:rPr lang="fr-FR" sz="1000" dirty="0"/>
              <a:t>Google, 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1CE62B-AEA1-4647-90E0-4DF541CD9F72}"/>
              </a:ext>
            </a:extLst>
          </p:cNvPr>
          <p:cNvSpPr/>
          <p:nvPr/>
        </p:nvSpPr>
        <p:spPr>
          <a:xfrm>
            <a:off x="6358689" y="4329104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Facebook, 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1DAEB04-D676-45A0-9C8E-4FF6322E4651}"/>
              </a:ext>
            </a:extLst>
          </p:cNvPr>
          <p:cNvSpPr/>
          <p:nvPr/>
        </p:nvSpPr>
        <p:spPr>
          <a:xfrm>
            <a:off x="8341895" y="3483259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2</a:t>
            </a:r>
          </a:p>
        </p:txBody>
      </p:sp>
      <p:sp>
        <p:nvSpPr>
          <p:cNvPr id="33" name="Rectangle : avec coins arrondis en haut 32">
            <a:extLst>
              <a:ext uri="{FF2B5EF4-FFF2-40B4-BE49-F238E27FC236}">
                <a16:creationId xmlns:a16="http://schemas.microsoft.com/office/drawing/2014/main" id="{90ABB519-34D5-48AF-A907-3AD2AE0A66E7}"/>
              </a:ext>
            </a:extLst>
          </p:cNvPr>
          <p:cNvSpPr/>
          <p:nvPr/>
        </p:nvSpPr>
        <p:spPr>
          <a:xfrm>
            <a:off x="8341895" y="2642552"/>
            <a:ext cx="1466850" cy="681038"/>
          </a:xfrm>
          <a:prstGeom prst="round2Same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B08543-653F-4F73-854D-D30244F76881}"/>
              </a:ext>
            </a:extLst>
          </p:cNvPr>
          <p:cNvSpPr/>
          <p:nvPr/>
        </p:nvSpPr>
        <p:spPr>
          <a:xfrm>
            <a:off x="8341895" y="4329104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Facebook, 3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737EA86-A7BB-4D3A-9E82-CFF0F0530F27}"/>
              </a:ext>
            </a:extLst>
          </p:cNvPr>
          <p:cNvSpPr/>
          <p:nvPr/>
        </p:nvSpPr>
        <p:spPr>
          <a:xfrm>
            <a:off x="10344149" y="3899310"/>
            <a:ext cx="1428750" cy="681037"/>
          </a:xfrm>
          <a:prstGeom prst="round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Google, 2</a:t>
            </a:r>
          </a:p>
          <a:p>
            <a:pPr algn="ctr"/>
            <a:r>
              <a:rPr lang="fr-FR" sz="1000" dirty="0"/>
              <a:t>Amazon, 2</a:t>
            </a:r>
          </a:p>
          <a:p>
            <a:pPr algn="ctr"/>
            <a:r>
              <a:rPr lang="fr-FR" sz="1000" dirty="0"/>
              <a:t>Facebook, 3</a:t>
            </a:r>
          </a:p>
          <a:p>
            <a:pPr algn="ctr"/>
            <a:r>
              <a:rPr lang="fr-FR" sz="1000" dirty="0"/>
              <a:t>Apple, 2</a:t>
            </a:r>
            <a:endParaRPr lang="fr-FR" sz="1100" dirty="0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7906C343-A7C7-470B-8A64-44C885228393}"/>
              </a:ext>
            </a:extLst>
          </p:cNvPr>
          <p:cNvCxnSpPr>
            <a:cxnSpLocks/>
            <a:stCxn id="11" idx="3"/>
            <a:endCxn id="15" idx="2"/>
          </p:cNvCxnSpPr>
          <p:nvPr/>
        </p:nvCxnSpPr>
        <p:spPr>
          <a:xfrm flipV="1">
            <a:off x="1864393" y="3358640"/>
            <a:ext cx="551947" cy="88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EE101E34-704D-4C75-ABA3-D9B46C5E1685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1864393" y="4239828"/>
            <a:ext cx="551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E1EECF57-3F34-40B3-A0B2-4EDAE522688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864393" y="4239828"/>
            <a:ext cx="551947" cy="881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8FA7671-644D-4BC5-8F33-257BCE760D4D}"/>
              </a:ext>
            </a:extLst>
          </p:cNvPr>
          <p:cNvCxnSpPr>
            <a:cxnSpLocks/>
            <a:stCxn id="15" idx="0"/>
            <a:endCxn id="24" idx="2"/>
          </p:cNvCxnSpPr>
          <p:nvPr/>
        </p:nvCxnSpPr>
        <p:spPr>
          <a:xfrm>
            <a:off x="3883190" y="3358640"/>
            <a:ext cx="50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330270E6-8B25-408B-B915-63A543164E5E}"/>
              </a:ext>
            </a:extLst>
          </p:cNvPr>
          <p:cNvCxnSpPr>
            <a:cxnSpLocks/>
            <a:stCxn id="16" idx="3"/>
            <a:endCxn id="22" idx="1"/>
          </p:cNvCxnSpPr>
          <p:nvPr/>
        </p:nvCxnSpPr>
        <p:spPr>
          <a:xfrm>
            <a:off x="3883191" y="4239828"/>
            <a:ext cx="4922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C488A964-C207-4D4E-BCE1-B51656016F40}"/>
              </a:ext>
            </a:extLst>
          </p:cNvPr>
          <p:cNvCxnSpPr>
            <a:cxnSpLocks/>
          </p:cNvCxnSpPr>
          <p:nvPr/>
        </p:nvCxnSpPr>
        <p:spPr>
          <a:xfrm>
            <a:off x="3883190" y="5121016"/>
            <a:ext cx="492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8F69FF8B-07A5-44D0-8B45-71844DD3A3AA}"/>
              </a:ext>
            </a:extLst>
          </p:cNvPr>
          <p:cNvCxnSpPr>
            <a:cxnSpLocks/>
          </p:cNvCxnSpPr>
          <p:nvPr/>
        </p:nvCxnSpPr>
        <p:spPr>
          <a:xfrm>
            <a:off x="5850309" y="3195978"/>
            <a:ext cx="508380" cy="51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80E6CE18-2100-4080-9D8D-1309CD0074C8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5858283" y="2930866"/>
            <a:ext cx="483222" cy="427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0FE1871D-E90D-4AC0-85CF-0E92815FD7A9}"/>
              </a:ext>
            </a:extLst>
          </p:cNvPr>
          <p:cNvCxnSpPr>
            <a:cxnSpLocks/>
          </p:cNvCxnSpPr>
          <p:nvPr/>
        </p:nvCxnSpPr>
        <p:spPr>
          <a:xfrm>
            <a:off x="5850309" y="3536497"/>
            <a:ext cx="508380" cy="185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01CF237-263C-4ECC-8E64-3525ED4878C6}"/>
              </a:ext>
            </a:extLst>
          </p:cNvPr>
          <p:cNvCxnSpPr>
            <a:cxnSpLocks/>
            <a:stCxn id="22" idx="3"/>
            <a:endCxn id="28" idx="1"/>
          </p:cNvCxnSpPr>
          <p:nvPr/>
        </p:nvCxnSpPr>
        <p:spPr>
          <a:xfrm>
            <a:off x="5842334" y="4239828"/>
            <a:ext cx="516355" cy="42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AB86F23-8B34-4D9C-93F4-42DFA495FAF4}"/>
              </a:ext>
            </a:extLst>
          </p:cNvPr>
          <p:cNvCxnSpPr>
            <a:cxnSpLocks/>
          </p:cNvCxnSpPr>
          <p:nvPr/>
        </p:nvCxnSpPr>
        <p:spPr>
          <a:xfrm>
            <a:off x="5839390" y="4049214"/>
            <a:ext cx="519299" cy="43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6AFE6650-8840-4588-8B39-CA37D0F9C806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842334" y="4239828"/>
            <a:ext cx="516355" cy="1399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92CD09DF-3C7B-447D-9588-E9A7F16EF406}"/>
              </a:ext>
            </a:extLst>
          </p:cNvPr>
          <p:cNvCxnSpPr>
            <a:cxnSpLocks/>
          </p:cNvCxnSpPr>
          <p:nvPr/>
        </p:nvCxnSpPr>
        <p:spPr>
          <a:xfrm flipV="1">
            <a:off x="5833312" y="3133090"/>
            <a:ext cx="525377" cy="217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>
            <a:extLst>
              <a:ext uri="{FF2B5EF4-FFF2-40B4-BE49-F238E27FC236}">
                <a16:creationId xmlns:a16="http://schemas.microsoft.com/office/drawing/2014/main" id="{EF69D7C3-4772-48C0-A59E-419FD21058AE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837133" y="4833271"/>
            <a:ext cx="521556" cy="28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0B81AF08-8D72-46F4-9671-17E8ABE99806}"/>
              </a:ext>
            </a:extLst>
          </p:cNvPr>
          <p:cNvCxnSpPr>
            <a:cxnSpLocks/>
          </p:cNvCxnSpPr>
          <p:nvPr/>
        </p:nvCxnSpPr>
        <p:spPr>
          <a:xfrm flipV="1">
            <a:off x="5842334" y="3961619"/>
            <a:ext cx="516355" cy="100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eur droit avec flèche 102">
            <a:extLst>
              <a:ext uri="{FF2B5EF4-FFF2-40B4-BE49-F238E27FC236}">
                <a16:creationId xmlns:a16="http://schemas.microsoft.com/office/drawing/2014/main" id="{CD0017E3-C6C2-4DE9-80EC-44BC1D42055F}"/>
              </a:ext>
            </a:extLst>
          </p:cNvPr>
          <p:cNvCxnSpPr>
            <a:cxnSpLocks/>
            <a:stCxn id="27" idx="0"/>
            <a:endCxn id="33" idx="2"/>
          </p:cNvCxnSpPr>
          <p:nvPr/>
        </p:nvCxnSpPr>
        <p:spPr>
          <a:xfrm>
            <a:off x="7825539" y="2983071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855874AE-97B0-4A87-BE73-654038856690}"/>
              </a:ext>
            </a:extLst>
          </p:cNvPr>
          <p:cNvCxnSpPr>
            <a:cxnSpLocks/>
            <a:stCxn id="26" idx="3"/>
            <a:endCxn id="32" idx="1"/>
          </p:cNvCxnSpPr>
          <p:nvPr/>
        </p:nvCxnSpPr>
        <p:spPr>
          <a:xfrm>
            <a:off x="7825539" y="3823778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0874E1D1-BA00-410C-B4D6-622CD2C0BA27}"/>
              </a:ext>
            </a:extLst>
          </p:cNvPr>
          <p:cNvCxnSpPr>
            <a:cxnSpLocks/>
            <a:stCxn id="28" idx="3"/>
            <a:endCxn id="34" idx="1"/>
          </p:cNvCxnSpPr>
          <p:nvPr/>
        </p:nvCxnSpPr>
        <p:spPr>
          <a:xfrm>
            <a:off x="7825539" y="4669623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66F03F4C-6D9B-4290-AF09-D073FC5D663B}"/>
              </a:ext>
            </a:extLst>
          </p:cNvPr>
          <p:cNvCxnSpPr>
            <a:cxnSpLocks/>
          </p:cNvCxnSpPr>
          <p:nvPr/>
        </p:nvCxnSpPr>
        <p:spPr>
          <a:xfrm>
            <a:off x="7825539" y="5515468"/>
            <a:ext cx="5163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4962DBC4-855A-4F6F-BBCC-12C506A79760}"/>
              </a:ext>
            </a:extLst>
          </p:cNvPr>
          <p:cNvCxnSpPr>
            <a:cxnSpLocks/>
            <a:stCxn id="33" idx="0"/>
          </p:cNvCxnSpPr>
          <p:nvPr/>
        </p:nvCxnSpPr>
        <p:spPr>
          <a:xfrm>
            <a:off x="9808745" y="2983071"/>
            <a:ext cx="535404" cy="1066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461D48B9-A5BE-4F5F-AF9D-AAB396AD5D21}"/>
              </a:ext>
            </a:extLst>
          </p:cNvPr>
          <p:cNvCxnSpPr>
            <a:cxnSpLocks/>
          </p:cNvCxnSpPr>
          <p:nvPr/>
        </p:nvCxnSpPr>
        <p:spPr>
          <a:xfrm flipV="1">
            <a:off x="9808745" y="4481565"/>
            <a:ext cx="535404" cy="103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8960FB91-EBD8-422B-80AA-A6E9EF1CAEE6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9808745" y="3823778"/>
            <a:ext cx="535404" cy="33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F155B389-FA92-4171-8F94-083AAFBFE2D7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9808745" y="4323966"/>
            <a:ext cx="535404" cy="345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Rectangle 329">
            <a:extLst>
              <a:ext uri="{FF2B5EF4-FFF2-40B4-BE49-F238E27FC236}">
                <a16:creationId xmlns:a16="http://schemas.microsoft.com/office/drawing/2014/main" id="{79234CFB-FD00-46CD-AFE1-FB538875EE7D}"/>
              </a:ext>
            </a:extLst>
          </p:cNvPr>
          <p:cNvSpPr/>
          <p:nvPr/>
        </p:nvSpPr>
        <p:spPr>
          <a:xfrm>
            <a:off x="2431681" y="47804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/>
              <a:t>Amazon Facebook Google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B6C90B-9BFE-443A-96C1-3D2FF50F9CD0}"/>
              </a:ext>
            </a:extLst>
          </p:cNvPr>
          <p:cNvSpPr/>
          <p:nvPr/>
        </p:nvSpPr>
        <p:spPr>
          <a:xfrm>
            <a:off x="4370283" y="47804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Amazon, 1 </a:t>
            </a:r>
          </a:p>
          <a:p>
            <a:pPr algn="ctr"/>
            <a:r>
              <a:rPr lang="fr-FR" sz="1000" dirty="0"/>
              <a:t>Facebook, 1 </a:t>
            </a:r>
          </a:p>
          <a:p>
            <a:pPr algn="ctr"/>
            <a:r>
              <a:rPr lang="fr-FR" sz="1000" dirty="0"/>
              <a:t>Google, 1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20256BB-8CD9-4C19-9742-6F21E4481C6E}"/>
              </a:ext>
            </a:extLst>
          </p:cNvPr>
          <p:cNvSpPr/>
          <p:nvPr/>
        </p:nvSpPr>
        <p:spPr>
          <a:xfrm>
            <a:off x="6358689" y="5180797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Apple, 1 </a:t>
            </a:r>
          </a:p>
          <a:p>
            <a:pPr algn="ctr"/>
            <a:r>
              <a:rPr lang="fr-FR" sz="1000" dirty="0"/>
              <a:t>Apple,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D2AECCE-66B9-497F-B99C-7FC57E4CAC11}"/>
              </a:ext>
            </a:extLst>
          </p:cNvPr>
          <p:cNvSpPr/>
          <p:nvPr/>
        </p:nvSpPr>
        <p:spPr>
          <a:xfrm>
            <a:off x="8341895" y="5180901"/>
            <a:ext cx="1466850" cy="681038"/>
          </a:xfrm>
          <a:prstGeom prst="rect">
            <a:avLst/>
          </a:prstGeom>
          <a:ln>
            <a:noFill/>
          </a:ln>
          <a:effectLst>
            <a:outerShdw blurRad="127000" dist="1270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Apple, 2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0D6372C-21BD-4D87-8FEE-B226A9D38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15</a:t>
            </a:fld>
            <a:endParaRPr lang="fr-FR"/>
          </a:p>
        </p:txBody>
      </p:sp>
      <p:pic>
        <p:nvPicPr>
          <p:cNvPr id="55" name="Espace réservé du contenu 12">
            <a:extLst>
              <a:ext uri="{FF2B5EF4-FFF2-40B4-BE49-F238E27FC236}">
                <a16:creationId xmlns:a16="http://schemas.microsoft.com/office/drawing/2014/main" id="{8BD7052F-5084-453C-A962-EF4DEB01F2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6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5" grpId="0" animBg="1"/>
      <p:bldP spid="16" grpId="0" animBg="1"/>
      <p:bldP spid="22" grpId="0" animBg="1"/>
      <p:bldP spid="24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30" grpId="0" animBg="1"/>
      <p:bldP spid="49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A02FB1-7624-4110-BBC7-2E5CB8FC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MapReduce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876410-2D2E-4C5A-A071-9F4004247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552" y="1421986"/>
            <a:ext cx="5166895" cy="529948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0D3DCC-A7D8-4BB1-A5A8-C61AD450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16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E1F39320-9117-46E7-8E56-C91C5822B6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6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B2B29C-E286-4048-B6DA-098F0921C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Hadoop - Outils de gestion et configuration de l’application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CE2B9B0-AD74-45F3-9893-A0FEE405B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5DC559-163E-488F-BE07-67B87BBDF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17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34CF360-4C4E-4A21-B74D-0B2B9D8282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2" r="2020"/>
          <a:stretch/>
        </p:blipFill>
        <p:spPr>
          <a:xfrm>
            <a:off x="4072731" y="1690688"/>
            <a:ext cx="4046537" cy="5023287"/>
          </a:xfrm>
          <a:prstGeom prst="rect">
            <a:avLst/>
          </a:prstGeom>
        </p:spPr>
      </p:pic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A8AA710F-729D-4B70-9EE0-B27A9A1420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05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C60D5B-CAA6-46C6-9966-49C80C4F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/>
              <a:t>Hadoop - Outils d’accès aux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9EC118-2489-46CE-8A8D-E9557D778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70540E6-4D8E-430D-8288-9DF0BC8E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9D87C7B-FAFD-4554-9B33-35FE11C748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3" r="1249"/>
          <a:stretch/>
        </p:blipFill>
        <p:spPr>
          <a:xfrm>
            <a:off x="4024223" y="1450523"/>
            <a:ext cx="4143553" cy="5270952"/>
          </a:xfrm>
          <a:prstGeom prst="rect">
            <a:avLst/>
          </a:prstGeom>
        </p:spPr>
      </p:pic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7B4636B9-2897-4A22-AF0B-63CDE8DCC0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1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C488ED-CD76-4891-9B04-FD5D8DB3C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Hadoop - Ecosystème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8028FD-B399-4946-BC91-A6D111127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FD8DFA-0218-47DA-80BC-710A6AEA3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19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D529940D-2387-49D7-B4BA-A71A5E9D8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B2A664B-85C8-429A-90B4-AFF5669E57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8" r="612"/>
          <a:stretch/>
        </p:blipFill>
        <p:spPr>
          <a:xfrm>
            <a:off x="2882966" y="1676400"/>
            <a:ext cx="6426068" cy="467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D9459-9273-4EE6-A844-835009E68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513" y="216614"/>
            <a:ext cx="10515600" cy="1325563"/>
          </a:xfrm>
        </p:spPr>
        <p:txBody>
          <a:bodyPr/>
          <a:lstStyle/>
          <a:p>
            <a:pPr algn="ctr"/>
            <a:r>
              <a:rPr lang="fr-FR"/>
              <a:t>Sommaire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8C275B6E-BB48-462F-8E43-89C4886A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403" y="1711487"/>
            <a:ext cx="2695575" cy="35814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0044717-BAC0-4384-8182-CA9CB077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41" y="1909762"/>
            <a:ext cx="2390775" cy="346710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05C8734A-E99E-4301-861A-127D45E04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516" y="1720556"/>
            <a:ext cx="2419350" cy="3381375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9FFE7C1A-2F5F-43FC-9266-147B7C1E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550" y="2059149"/>
            <a:ext cx="2228850" cy="2886075"/>
          </a:xfrm>
          <a:prstGeom prst="rect">
            <a:avLst/>
          </a:prstGeom>
        </p:spPr>
      </p:pic>
      <p:sp>
        <p:nvSpPr>
          <p:cNvPr id="38" name="Espace réservé du numéro de diapositive 37">
            <a:extLst>
              <a:ext uri="{FF2B5EF4-FFF2-40B4-BE49-F238E27FC236}">
                <a16:creationId xmlns:a16="http://schemas.microsoft.com/office/drawing/2014/main" id="{00707DC6-8444-4083-9C26-8E26F8C8C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8414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5072A-4058-460B-AEAC-C6B6E39F8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Hadoop - HBase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F643DA-15A8-40B1-84E7-26DAB8DA9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SGBD non relationnel (ou NoSQL)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Particularités :</a:t>
            </a:r>
          </a:p>
          <a:p>
            <a:r>
              <a:rPr lang="fr-FR" dirty="0"/>
              <a:t>Open source | Java</a:t>
            </a:r>
          </a:p>
          <a:p>
            <a:r>
              <a:rPr lang="fr-FR" dirty="0"/>
              <a:t>HDFS -&gt; Tolérant aux pannes</a:t>
            </a:r>
          </a:p>
          <a:p>
            <a:r>
              <a:rPr lang="fr-FR" dirty="0"/>
              <a:t>MapReduce</a:t>
            </a:r>
          </a:p>
          <a:p>
            <a:r>
              <a:rPr lang="fr-FR" dirty="0"/>
              <a:t>Requêtage rapide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FA4DDC6-A52A-4A24-AF00-3C49E378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20</a:t>
            </a:fld>
            <a:endParaRPr lang="fr-FR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1216330-3DBD-4C0D-98ED-9AE1D59D9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32" y="2940610"/>
            <a:ext cx="5207568" cy="1325563"/>
          </a:xfrm>
          <a:prstGeom prst="rect">
            <a:avLst/>
          </a:prstGeom>
        </p:spPr>
      </p:pic>
      <p:pic>
        <p:nvPicPr>
          <p:cNvPr id="11" name="Espace réservé du contenu 12">
            <a:extLst>
              <a:ext uri="{FF2B5EF4-FFF2-40B4-BE49-F238E27FC236}">
                <a16:creationId xmlns:a16="http://schemas.microsoft.com/office/drawing/2014/main" id="{5E4C50A2-6C23-4A3F-AF75-CD3C892E79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605C71-B032-4029-9951-64DC6A954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Pour résumé sur Hadoop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9C28D6-2E4C-45D1-AB8E-C0A76F100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ramework open-source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onnu pour sa tolérance aux pannes et sa fonctionnalité de haute disponibilité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 clusters Hadoop sont évolutifs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Facile à utiliser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assure un traitement rapide des données grâce au traitement distribué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Hadoop est rentable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fonctionnalité de localisation des données Hadoop réduit l'utilisation de la bande passante du système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044636-0823-465D-BB6D-9ECC9B2FD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21</a:t>
            </a:fld>
            <a:endParaRPr lang="fr-FR"/>
          </a:p>
        </p:txBody>
      </p:sp>
      <p:pic>
        <p:nvPicPr>
          <p:cNvPr id="5" name="Espace réservé du contenu 12">
            <a:extLst>
              <a:ext uri="{FF2B5EF4-FFF2-40B4-BE49-F238E27FC236}">
                <a16:creationId xmlns:a16="http://schemas.microsoft.com/office/drawing/2014/main" id="{DE0EE366-DD1D-43DC-AE50-94DE8585D8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0838079" y="-5126"/>
            <a:ext cx="135392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59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655CC2-D6C5-473B-9ADA-F9D0317A6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22</a:t>
            </a:fld>
            <a:endParaRPr lang="fr-FR"/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DB7A76CD-A69D-40BE-AFD3-31F6C7EB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812" y="2218734"/>
            <a:ext cx="4529957" cy="242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52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Cassandra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upload.wikimedia.org/wikipedia/commons/thumb/5/...">
            <a:extLst>
              <a:ext uri="{FF2B5EF4-FFF2-40B4-BE49-F238E27FC236}">
                <a16:creationId xmlns:a16="http://schemas.microsoft.com/office/drawing/2014/main" id="{8F4C1485-CCD1-4C6A-AD49-F3066A8B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246" y="5241126"/>
            <a:ext cx="1637589" cy="109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154918E-824E-417F-B28E-E0853F51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1652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8FE4C-E681-4A19-9A07-DEE6DE92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Architecture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7AD20-757B-499D-A6FA-98702775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24</a:t>
            </a:fld>
            <a:endParaRPr lang="fr-FR"/>
          </a:p>
        </p:txBody>
      </p:sp>
      <p:pic>
        <p:nvPicPr>
          <p:cNvPr id="16" name="Picture 6" descr="About Apache Cassandra | Apache Cassandra 3.x">
            <a:extLst>
              <a:ext uri="{FF2B5EF4-FFF2-40B4-BE49-F238E27FC236}">
                <a16:creationId xmlns:a16="http://schemas.microsoft.com/office/drawing/2014/main" id="{23B1721B-ADA1-43B1-AFC3-DA7876A68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811310"/>
            <a:ext cx="5410050" cy="14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>
            <a:extLst>
              <a:ext uri="{FF2B5EF4-FFF2-40B4-BE49-F238E27FC236}">
                <a16:creationId xmlns:a16="http://schemas.microsoft.com/office/drawing/2014/main" id="{FDB30E1F-B593-4B7B-B4B2-FF82BE1F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65" y="1435254"/>
            <a:ext cx="4421256" cy="314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8" descr="Azure Cosmos DB - key-value database in the cloud - Michał Białecki Blog">
            <a:extLst>
              <a:ext uri="{FF2B5EF4-FFF2-40B4-BE49-F238E27FC236}">
                <a16:creationId xmlns:a16="http://schemas.microsoft.com/office/drawing/2014/main" id="{72CB34BA-85E2-43FB-95C6-C13C10882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130" y="3371748"/>
            <a:ext cx="5260806" cy="287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2">
            <a:extLst>
              <a:ext uri="{FF2B5EF4-FFF2-40B4-BE49-F238E27FC236}">
                <a16:creationId xmlns:a16="http://schemas.microsoft.com/office/drawing/2014/main" id="{6E60191F-F733-4532-A5F4-424F1D4B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Database of Databases - Cloud BigTable">
            <a:extLst>
              <a:ext uri="{FF2B5EF4-FFF2-40B4-BE49-F238E27FC236}">
                <a16:creationId xmlns:a16="http://schemas.microsoft.com/office/drawing/2014/main" id="{2CD89D41-E2A1-436D-89A1-2C5875D5B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256" y="1690688"/>
            <a:ext cx="1097980" cy="9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Amazon DynamoDB - Wikipedia">
            <a:extLst>
              <a:ext uri="{FF2B5EF4-FFF2-40B4-BE49-F238E27FC236}">
                <a16:creationId xmlns:a16="http://schemas.microsoft.com/office/drawing/2014/main" id="{CDDDA95B-49CD-4269-8DC2-846021A15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679" y="1690688"/>
            <a:ext cx="1088520" cy="986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55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18FE4C-E681-4A19-9A07-DEE6DE923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Pourquoi choisir Cassandra ? </a:t>
            </a:r>
          </a:p>
        </p:txBody>
      </p:sp>
      <p:pic>
        <p:nvPicPr>
          <p:cNvPr id="5122" name="Picture 2" descr="hybride">
            <a:extLst>
              <a:ext uri="{FF2B5EF4-FFF2-40B4-BE49-F238E27FC236}">
                <a16:creationId xmlns:a16="http://schemas.microsoft.com/office/drawing/2014/main" id="{E7192735-01BA-4098-855C-50632EAD6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905" y="4079010"/>
            <a:ext cx="1209675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aute">
            <a:extLst>
              <a:ext uri="{FF2B5EF4-FFF2-40B4-BE49-F238E27FC236}">
                <a16:creationId xmlns:a16="http://schemas.microsoft.com/office/drawing/2014/main" id="{8C8C3162-2AE5-48A7-8D11-FF4575905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752" y="4251109"/>
            <a:ext cx="844262" cy="8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erformant">
            <a:extLst>
              <a:ext uri="{FF2B5EF4-FFF2-40B4-BE49-F238E27FC236}">
                <a16:creationId xmlns:a16="http://schemas.microsoft.com/office/drawing/2014/main" id="{EB547A0C-9DAB-4C52-BCBC-BEAE0D4D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186" y="4345708"/>
            <a:ext cx="857250" cy="4667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décentralisé">
            <a:extLst>
              <a:ext uri="{FF2B5EF4-FFF2-40B4-BE49-F238E27FC236}">
                <a16:creationId xmlns:a16="http://schemas.microsoft.com/office/drawing/2014/main" id="{A82FF905-025A-4381-9B4F-9038455B2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398" y="4140921"/>
            <a:ext cx="8382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évolutif">
            <a:extLst>
              <a:ext uri="{FF2B5EF4-FFF2-40B4-BE49-F238E27FC236}">
                <a16:creationId xmlns:a16="http://schemas.microsoft.com/office/drawing/2014/main" id="{2E79FD71-7B43-4249-B689-AC2D1F72F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3675" y="4140921"/>
            <a:ext cx="10001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C0083D-0CE5-4F80-8EEA-E489C3ED6DD7}"/>
              </a:ext>
            </a:extLst>
          </p:cNvPr>
          <p:cNvSpPr txBox="1"/>
          <p:nvPr/>
        </p:nvSpPr>
        <p:spPr>
          <a:xfrm>
            <a:off x="888996" y="5481783"/>
            <a:ext cx="997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Hybride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3AF5DF-ADFF-4D11-B6C3-5F6C3580C7C0}"/>
              </a:ext>
            </a:extLst>
          </p:cNvPr>
          <p:cNvSpPr txBox="1"/>
          <p:nvPr/>
        </p:nvSpPr>
        <p:spPr>
          <a:xfrm>
            <a:off x="2789013" y="5375549"/>
            <a:ext cx="1699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Réplication des données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293FA-0FD2-4F37-9D83-EB44DC9CD769}"/>
              </a:ext>
            </a:extLst>
          </p:cNvPr>
          <p:cNvSpPr txBox="1"/>
          <p:nvPr/>
        </p:nvSpPr>
        <p:spPr>
          <a:xfrm>
            <a:off x="7762508" y="5514049"/>
            <a:ext cx="1055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Distribué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470A36-8716-4BD4-811C-A61CB29F1AE9}"/>
              </a:ext>
            </a:extLst>
          </p:cNvPr>
          <p:cNvSpPr txBox="1"/>
          <p:nvPr/>
        </p:nvSpPr>
        <p:spPr>
          <a:xfrm>
            <a:off x="5179382" y="5481783"/>
            <a:ext cx="1273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Performant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C4A0F9A-2BB4-4CD8-81FC-8B30590403E3}"/>
              </a:ext>
            </a:extLst>
          </p:cNvPr>
          <p:cNvSpPr txBox="1"/>
          <p:nvPr/>
        </p:nvSpPr>
        <p:spPr>
          <a:xfrm>
            <a:off x="10163464" y="5514049"/>
            <a:ext cx="138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Extensibilité</a:t>
            </a:r>
          </a:p>
        </p:txBody>
      </p:sp>
      <p:pic>
        <p:nvPicPr>
          <p:cNvPr id="5132" name="Picture 12" descr="nuage natif">
            <a:extLst>
              <a:ext uri="{FF2B5EF4-FFF2-40B4-BE49-F238E27FC236}">
                <a16:creationId xmlns:a16="http://schemas.microsoft.com/office/drawing/2014/main" id="{19DDE901-3E69-464E-99E2-9DE59680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719" y="2095858"/>
            <a:ext cx="1439422" cy="13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7CB6A327-FC1B-4DA3-80D4-06D35E7B829C}"/>
              </a:ext>
            </a:extLst>
          </p:cNvPr>
          <p:cNvSpPr txBox="1"/>
          <p:nvPr/>
        </p:nvSpPr>
        <p:spPr>
          <a:xfrm>
            <a:off x="4951316" y="3584513"/>
            <a:ext cx="155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Adaptabilité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57AD20-757B-499D-A6FA-98702775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25</a:t>
            </a:fld>
            <a:endParaRPr lang="fr-FR"/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11B1637C-5195-4A3A-B218-7D3FB3F5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12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A66304-FD8D-4C63-8968-AE180609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Comment l’utiliser ? </a:t>
            </a:r>
          </a:p>
        </p:txBody>
      </p:sp>
      <p:pic>
        <p:nvPicPr>
          <p:cNvPr id="4098" name="Picture 2" descr="Docker Logos | Docker">
            <a:extLst>
              <a:ext uri="{FF2B5EF4-FFF2-40B4-BE49-F238E27FC236}">
                <a16:creationId xmlns:a16="http://schemas.microsoft.com/office/drawing/2014/main" id="{ADCB6E87-4F38-4526-8758-AA1674585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8" y="3507819"/>
            <a:ext cx="1549252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a sauvegarde en ligne, une solution Cloud efficace et sécuritaire">
            <a:extLst>
              <a:ext uri="{FF2B5EF4-FFF2-40B4-BE49-F238E27FC236}">
                <a16:creationId xmlns:a16="http://schemas.microsoft.com/office/drawing/2014/main" id="{D9EE5B8A-B50C-4891-B4A8-D5E638B01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8" y="3429000"/>
            <a:ext cx="1549252" cy="12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E3661604-365A-419C-8304-D90880EDEB4B}"/>
              </a:ext>
            </a:extLst>
          </p:cNvPr>
          <p:cNvCxnSpPr/>
          <p:nvPr/>
        </p:nvCxnSpPr>
        <p:spPr>
          <a:xfrm>
            <a:off x="4933025" y="1921924"/>
            <a:ext cx="0" cy="449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2C34E966-FBA3-4D0A-9E22-F794E0E9B8F3}"/>
              </a:ext>
            </a:extLst>
          </p:cNvPr>
          <p:cNvSpPr txBox="1"/>
          <p:nvPr/>
        </p:nvSpPr>
        <p:spPr>
          <a:xfrm>
            <a:off x="1765019" y="1714845"/>
            <a:ext cx="1918475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>
                <a:cs typeface="Calibri"/>
              </a:rPr>
              <a:t>Installation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5870165-F84B-494C-9E30-2A19BF792E11}"/>
              </a:ext>
            </a:extLst>
          </p:cNvPr>
          <p:cNvSpPr txBox="1"/>
          <p:nvPr/>
        </p:nvSpPr>
        <p:spPr>
          <a:xfrm>
            <a:off x="8056982" y="1743370"/>
            <a:ext cx="1918473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/>
              <a:t>Application</a:t>
            </a:r>
            <a:endParaRPr lang="fr-FR"/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162BBAB7-C182-41AD-B4A1-4B2A300F7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946" y="2882483"/>
            <a:ext cx="2044500" cy="125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0673240-15C0-4E49-8A14-8DF617BC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496" y="4664600"/>
            <a:ext cx="1707736" cy="92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C6B82ED0-D1EE-4B2D-BAAB-FD73EC0FB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917" y="3002039"/>
            <a:ext cx="2896895" cy="858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Java Logo - Marques et logos: histoire et signification | PNG">
            <a:extLst>
              <a:ext uri="{FF2B5EF4-FFF2-40B4-BE49-F238E27FC236}">
                <a16:creationId xmlns:a16="http://schemas.microsoft.com/office/drawing/2014/main" id="{F9988F37-104A-4FBE-841F-D75857237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53" y="4255507"/>
            <a:ext cx="2044501" cy="115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E84D2ED5-4D40-49CF-A840-0FF459A19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858" y="5518966"/>
            <a:ext cx="1022717" cy="114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DataStax | *um">
            <a:extLst>
              <a:ext uri="{FF2B5EF4-FFF2-40B4-BE49-F238E27FC236}">
                <a16:creationId xmlns:a16="http://schemas.microsoft.com/office/drawing/2014/main" id="{D0197BBD-96D7-4040-AAC2-C5AB46057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" y="4687059"/>
            <a:ext cx="4850871" cy="198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6520A8-1E27-447C-B99D-285C17DD3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26</a:t>
            </a:fld>
            <a:endParaRPr lang="fr-FR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4EEB0B4E-5FEF-4A75-BE7A-5D4E82ACC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4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1573D-5B4A-4317-8348-44D1D3FAC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Qui utilise Cassandra ?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B5EA-7C72-4809-9F5D-B23600DF728E}"/>
              </a:ext>
            </a:extLst>
          </p:cNvPr>
          <p:cNvGrpSpPr/>
          <p:nvPr/>
        </p:nvGrpSpPr>
        <p:grpSpPr>
          <a:xfrm>
            <a:off x="366130" y="2986043"/>
            <a:ext cx="3384776" cy="1382627"/>
            <a:chOff x="366130" y="2986043"/>
            <a:chExt cx="3384776" cy="1382627"/>
          </a:xfrm>
        </p:grpSpPr>
        <p:pic>
          <p:nvPicPr>
            <p:cNvPr id="3074" name="Picture 2" descr="Activision Support">
              <a:extLst>
                <a:ext uri="{FF2B5EF4-FFF2-40B4-BE49-F238E27FC236}">
                  <a16:creationId xmlns:a16="http://schemas.microsoft.com/office/drawing/2014/main" id="{CB62EAE8-B4C8-48BA-8367-100EA0EA7C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130" y="2986043"/>
              <a:ext cx="3384776" cy="933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all of Duty Logo : histoire, signification de l&amp;#39;emblème">
              <a:extLst>
                <a:ext uri="{FF2B5EF4-FFF2-40B4-BE49-F238E27FC236}">
                  <a16:creationId xmlns:a16="http://schemas.microsoft.com/office/drawing/2014/main" id="{6AABB397-B6A4-42E3-9B96-C49F5D16C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2312" y="3581400"/>
              <a:ext cx="1399592" cy="78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8" name="Picture 16" descr="Apple logo - Marques et logos: histoire et signification | PNG">
            <a:extLst>
              <a:ext uri="{FF2B5EF4-FFF2-40B4-BE49-F238E27FC236}">
                <a16:creationId xmlns:a16="http://schemas.microsoft.com/office/drawing/2014/main" id="{A40679CA-DA98-42D4-9756-3E2D981B7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088" y="2789886"/>
            <a:ext cx="1988344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erveur Discord - Ouverture du serveur officiel de jeu.video !">
            <a:extLst>
              <a:ext uri="{FF2B5EF4-FFF2-40B4-BE49-F238E27FC236}">
                <a16:creationId xmlns:a16="http://schemas.microsoft.com/office/drawing/2014/main" id="{439E8357-A2F2-450E-AF6C-558FC247E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14" y="2625501"/>
            <a:ext cx="1606998" cy="160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Autocollant Logo Instagram | WebStickersMuraux.com">
            <a:extLst>
              <a:ext uri="{FF2B5EF4-FFF2-40B4-BE49-F238E27FC236}">
                <a16:creationId xmlns:a16="http://schemas.microsoft.com/office/drawing/2014/main" id="{4CF65672-53CC-465E-B8BC-7EA2CB903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9534" y="2458495"/>
            <a:ext cx="1988344" cy="198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Netflix logo - Marques et logos: histoire et signification | PNG">
            <a:extLst>
              <a:ext uri="{FF2B5EF4-FFF2-40B4-BE49-F238E27FC236}">
                <a16:creationId xmlns:a16="http://schemas.microsoft.com/office/drawing/2014/main" id="{A35E57E3-DF90-4587-9A1E-492AA02E5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219" y="5214647"/>
            <a:ext cx="1808066" cy="101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7FEA2988-D4EC-496F-A0D7-704CE034D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69" y="5346235"/>
            <a:ext cx="2645693" cy="7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CBE4EAF-5CCE-47FC-9B7E-94295306D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27</a:t>
            </a:fld>
            <a:endParaRPr lang="fr-FR"/>
          </a:p>
        </p:txBody>
      </p:sp>
      <p:pic>
        <p:nvPicPr>
          <p:cNvPr id="14" name="Picture 12">
            <a:extLst>
              <a:ext uri="{FF2B5EF4-FFF2-40B4-BE49-F238E27FC236}">
                <a16:creationId xmlns:a16="http://schemas.microsoft.com/office/drawing/2014/main" id="{3FC2296B-BCE1-4093-9FA5-7236B4A7D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299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846F5-8CE6-4D0E-8E33-67E82FC91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Pour résumer sur Cassandra</a:t>
            </a:r>
            <a:endParaRPr lang="fr-FR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759E04-4DE2-4B47-B02F-EA29A09B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28</a:t>
            </a:fld>
            <a:endParaRPr lang="fr-FR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103CFC7-0410-4864-8019-0D61D89D9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Tolérant aux pannes grâce à la réplication des données</a:t>
            </a:r>
          </a:p>
          <a:p>
            <a:r>
              <a:rPr lang="fr-FR"/>
              <a:t>Architecture </a:t>
            </a:r>
            <a:r>
              <a:rPr lang="fr-FR" err="1"/>
              <a:t>peer</a:t>
            </a:r>
            <a:r>
              <a:rPr lang="fr-FR"/>
              <a:t> to </a:t>
            </a:r>
            <a:r>
              <a:rPr lang="fr-FR" err="1"/>
              <a:t>peer</a:t>
            </a:r>
            <a:endParaRPr lang="fr-FR"/>
          </a:p>
          <a:p>
            <a:r>
              <a:rPr lang="fr-FR"/>
              <a:t>Facteur de réplication proportionnelle au nombre de nœuds</a:t>
            </a:r>
          </a:p>
          <a:p>
            <a:r>
              <a:rPr lang="fr-FR"/>
              <a:t>Echange simplifié par API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1CBCAB03-1343-4FE9-85C7-4521F9FC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000" y="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011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Conclusion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BE0D76-554F-41CA-8516-C8013529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613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6">
            <a:extLst>
              <a:ext uri="{FF2B5EF4-FFF2-40B4-BE49-F238E27FC236}">
                <a16:creationId xmlns:a16="http://schemas.microsoft.com/office/drawing/2014/main" id="{5100777E-7AD4-4BC6-8CEA-0E56ED7B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43" y="1825293"/>
            <a:ext cx="4529957" cy="2420531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E84D9828-E947-40CD-9EA6-542DFA58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De quoi allons nous parler ?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807A90-5E19-4096-A52E-8775298A4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</a:t>
            </a:fld>
            <a:endParaRPr lang="fr-FR"/>
          </a:p>
        </p:txBody>
      </p:sp>
      <p:pic>
        <p:nvPicPr>
          <p:cNvPr id="8" name="Espace réservé du contenu 12">
            <a:extLst>
              <a:ext uri="{FF2B5EF4-FFF2-40B4-BE49-F238E27FC236}">
                <a16:creationId xmlns:a16="http://schemas.microsoft.com/office/drawing/2014/main" id="{DD442C1C-FDDA-4D11-8A25-6182ECF69E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1106488" y="4407482"/>
            <a:ext cx="4351338" cy="2313993"/>
          </a:xfrm>
          <a:prstGeom prst="rect">
            <a:avLst/>
          </a:prstGeom>
        </p:spPr>
      </p:pic>
      <p:pic>
        <p:nvPicPr>
          <p:cNvPr id="9" name="Picture 2" descr="upload.wikimedia.org/wikipedia/commons/thumb/5/...">
            <a:extLst>
              <a:ext uri="{FF2B5EF4-FFF2-40B4-BE49-F238E27FC236}">
                <a16:creationId xmlns:a16="http://schemas.microsoft.com/office/drawing/2014/main" id="{EB155BA9-D8B2-46E0-AC2F-F8BC5C551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484" y="4780057"/>
            <a:ext cx="2352674" cy="157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D871952-33B2-41BA-84F0-4FDC66B0CE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972876" y="1690688"/>
            <a:ext cx="2618561" cy="25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1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5515E419-7D0C-4854-94C9-00C87E3BA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78932"/>
              </p:ext>
            </p:extLst>
          </p:nvPr>
        </p:nvGraphicFramePr>
        <p:xfrm>
          <a:off x="577048" y="181484"/>
          <a:ext cx="10634708" cy="60515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17354">
                  <a:extLst>
                    <a:ext uri="{9D8B030D-6E8A-4147-A177-3AD203B41FA5}">
                      <a16:colId xmlns:a16="http://schemas.microsoft.com/office/drawing/2014/main" val="330407680"/>
                    </a:ext>
                  </a:extLst>
                </a:gridCol>
                <a:gridCol w="5317354">
                  <a:extLst>
                    <a:ext uri="{9D8B030D-6E8A-4147-A177-3AD203B41FA5}">
                      <a16:colId xmlns:a16="http://schemas.microsoft.com/office/drawing/2014/main" val="3562925441"/>
                    </a:ext>
                  </a:extLst>
                </a:gridCol>
              </a:tblGrid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Hadoop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Cassandra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356608"/>
                  </a:ext>
                </a:extLst>
              </a:tr>
              <a:tr h="987881">
                <a:tc>
                  <a:txBody>
                    <a:bodyPr/>
                    <a:lstStyle/>
                    <a:p>
                      <a:r>
                        <a:rPr lang="fr-FR"/>
                        <a:t>Framework évolutif pouvant être utilisé sur du matériel à faible cout et déployé sur un seul centre de données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Déploiement de manière distribué sous forme de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605538"/>
                  </a:ext>
                </a:extLst>
              </a:tr>
              <a:tr h="691517">
                <a:tc>
                  <a:txBody>
                    <a:bodyPr/>
                    <a:lstStyle/>
                    <a:p>
                      <a:r>
                        <a:rPr lang="fr-FR"/>
                        <a:t>Utilisé principalement pour le traitement de données volumique (niveau pétaoctets)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Utilisé principalement pour le traitement de données en temps réel et le traitement de mégadonnées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312252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Architecture maitre esclave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Architecture </a:t>
                      </a:r>
                      <a:r>
                        <a:rPr lang="fr-FR" err="1"/>
                        <a:t>peer</a:t>
                      </a:r>
                      <a:r>
                        <a:rPr lang="fr-FR"/>
                        <a:t> to </a:t>
                      </a:r>
                      <a:r>
                        <a:rPr lang="fr-FR" err="1"/>
                        <a:t>peer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386677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Latence élevé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Faible latence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045835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Facteur de réplication 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Facteur de réplication qui dépend du nombre de nœuds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102219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Protocol UDP et TCP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Protocol </a:t>
                      </a:r>
                      <a:r>
                        <a:rPr lang="fr-FR" err="1"/>
                        <a:t>gossip</a:t>
                      </a:r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92401"/>
                  </a:ext>
                </a:extLst>
              </a:tr>
              <a:tr h="728690">
                <a:tc>
                  <a:txBody>
                    <a:bodyPr/>
                    <a:lstStyle/>
                    <a:p>
                      <a:r>
                        <a:rPr lang="fr-FR"/>
                        <a:t>Langage similaire au SQL (HQL)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/>
                        <a:t>Langage de requêtage simplifié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643735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75CB71F-6A4D-4EC7-8439-7E4027682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6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3EE924-F9A7-41BA-BE8F-6E9C49CB1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Sources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4CE527-4280-4FFB-A8C6-38352CF0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Documentation, </a:t>
            </a:r>
            <a:r>
              <a:rPr lang="fr-FR" b="1" dirty="0"/>
              <a:t>Cassandra apache officiel </a:t>
            </a:r>
          </a:p>
          <a:p>
            <a:pPr marL="0" indent="0">
              <a:buNone/>
            </a:pPr>
            <a:r>
              <a:rPr lang="fr-FR" b="1" dirty="0"/>
              <a:t>Talend</a:t>
            </a:r>
          </a:p>
          <a:p>
            <a:pPr marL="0" indent="0">
              <a:buNone/>
            </a:pPr>
            <a:r>
              <a:rPr lang="fr-FR" dirty="0"/>
              <a:t>Book, </a:t>
            </a:r>
            <a:r>
              <a:rPr lang="fr-FR" b="1" dirty="0"/>
              <a:t>Hadoop </a:t>
            </a:r>
            <a:r>
              <a:rPr lang="fr-FR" b="1" dirty="0" err="1"/>
              <a:t>Illuminated</a:t>
            </a:r>
            <a:endParaRPr lang="fr-FR" b="1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fr-FR" dirty="0" err="1"/>
              <a:t>Awesome</a:t>
            </a:r>
            <a:r>
              <a:rPr lang="fr-FR" dirty="0"/>
              <a:t>-Hadoop, </a:t>
            </a:r>
            <a:r>
              <a:rPr lang="fr-FR" b="1" dirty="0"/>
              <a:t>GitHub</a:t>
            </a:r>
          </a:p>
          <a:p>
            <a:pPr marL="0" indent="0">
              <a:buNone/>
            </a:pPr>
            <a:r>
              <a:rPr lang="fr-FR" dirty="0"/>
              <a:t>Documentation, </a:t>
            </a:r>
            <a:r>
              <a:rPr lang="fr-FR" b="1" dirty="0"/>
              <a:t>Apache Hadoop</a:t>
            </a:r>
          </a:p>
          <a:p>
            <a:pPr marL="0" indent="0">
              <a:buNone/>
            </a:pPr>
            <a:r>
              <a:rPr lang="fr-FR" dirty="0"/>
              <a:t>Apache Hadoop In Theory And Practice, </a:t>
            </a:r>
            <a:r>
              <a:rPr lang="fr-FR" b="1" dirty="0"/>
              <a:t>Spotify</a:t>
            </a:r>
          </a:p>
          <a:p>
            <a:pPr marL="0" indent="0">
              <a:buNone/>
            </a:pPr>
            <a:r>
              <a:rPr lang="fr-FR" dirty="0"/>
              <a:t>Ressources internes, </a:t>
            </a:r>
            <a:r>
              <a:rPr lang="fr-FR" b="1" dirty="0"/>
              <a:t>SFR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1B83565-8A5C-4F48-938E-71E0234E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891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6B27F-B639-41C3-B96F-6565A10C4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4995"/>
            <a:ext cx="10515600" cy="1325563"/>
          </a:xfrm>
        </p:spPr>
        <p:txBody>
          <a:bodyPr/>
          <a:lstStyle/>
          <a:p>
            <a:pPr algn="ctr"/>
            <a:r>
              <a:rPr lang="fr-FR"/>
              <a:t>Merci de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BF8CB0-C657-48C5-812F-08DB29EDA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32</a:t>
            </a:fld>
            <a:endParaRPr lang="fr-FR"/>
          </a:p>
        </p:txBody>
      </p:sp>
      <p:pic>
        <p:nvPicPr>
          <p:cNvPr id="5" name="Espace réservé du contenu 4" descr="Une image contenant intérieur, LEGO, jouet&#10;&#10;Description générée automatiquement">
            <a:extLst>
              <a:ext uri="{FF2B5EF4-FFF2-40B4-BE49-F238E27FC236}">
                <a16:creationId xmlns:a16="http://schemas.microsoft.com/office/drawing/2014/main" id="{82DF3DEE-83AD-4C14-932C-A27A43F97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857" y="2794434"/>
            <a:ext cx="5714286" cy="3228571"/>
          </a:xfrm>
        </p:spPr>
      </p:pic>
    </p:spTree>
    <p:extLst>
      <p:ext uri="{BB962C8B-B14F-4D97-AF65-F5344CB8AC3E}">
        <p14:creationId xmlns:p14="http://schemas.microsoft.com/office/powerpoint/2010/main" val="24225171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436A3-A947-4148-864B-9E38681D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SGBDR / NoSQL</a:t>
            </a:r>
            <a:br>
              <a:rPr lang="fr-FR" dirty="0"/>
            </a:br>
            <a:r>
              <a:rPr lang="fr-FR" sz="2400" dirty="0"/>
              <a:t>(transaction une question de chimie)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44F79-9A73-4E87-A149-A7FF861A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33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DDBBF9A-6457-4447-B7E2-43427A02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996564"/>
              </p:ext>
            </p:extLst>
          </p:nvPr>
        </p:nvGraphicFramePr>
        <p:xfrm>
          <a:off x="2032000" y="2338916"/>
          <a:ext cx="81280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99710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716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ACID (Base relationnelle)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BASE (NoSQL)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4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Atomicity</a:t>
                      </a:r>
                      <a:r>
                        <a:rPr lang="fr-FR" sz="1800" dirty="0"/>
                        <a:t> : L’ensemble des opérations dans une action est insécable (tout ou rien)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fr-FR" sz="1800" b="1" dirty="0"/>
                        <a:t>Basic </a:t>
                      </a:r>
                      <a:r>
                        <a:rPr lang="fr-FR" sz="1800" b="1" dirty="0" err="1"/>
                        <a:t>Availability</a:t>
                      </a:r>
                      <a:r>
                        <a:rPr lang="fr-FR" sz="1800" dirty="0"/>
                        <a:t> : Chaque requête est garantie d’avoir une réponse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8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Consistency</a:t>
                      </a:r>
                      <a:r>
                        <a:rPr lang="fr-FR" sz="1800" dirty="0"/>
                        <a:t> :  Une transaction ne peut pas laisser la base de données dans un état incohérent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/>
                        <a:t>Soft state</a:t>
                      </a:r>
                      <a:r>
                        <a:rPr lang="fr-FR" sz="1800" dirty="0"/>
                        <a:t> : L’état du système peut changer au cours du temps</a:t>
                      </a:r>
                      <a:endParaRPr lang="fr-FR" sz="1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2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/>
                        <a:t>Isolation</a:t>
                      </a:r>
                      <a:r>
                        <a:rPr lang="fr-FR" sz="1800" dirty="0"/>
                        <a:t> : Une transaction ne peut interférer avec une autre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Eventual</a:t>
                      </a:r>
                      <a:r>
                        <a:rPr lang="fr-FR" sz="1800" b="1" dirty="0"/>
                        <a:t> </a:t>
                      </a:r>
                      <a:r>
                        <a:rPr lang="fr-FR" sz="1800" b="1" dirty="0" err="1"/>
                        <a:t>consistency</a:t>
                      </a:r>
                      <a:r>
                        <a:rPr lang="fr-FR" sz="1800" dirty="0"/>
                        <a:t> : La base peut momentanément être inconsistante mais sera consistante au final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1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err="1"/>
                        <a:t>Durability</a:t>
                      </a:r>
                      <a:r>
                        <a:rPr lang="fr-FR" sz="1800" dirty="0"/>
                        <a:t> : Système dans un état stable et durable même après redémarrage</a:t>
                      </a:r>
                      <a:endParaRPr lang="fr-FR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60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230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B436A3-A947-4148-864B-9E38681D3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SGBDR / NoSQL</a:t>
            </a:r>
            <a:br>
              <a:rPr lang="fr-FR" dirty="0"/>
            </a:br>
            <a:r>
              <a:rPr lang="fr-FR" sz="2400" dirty="0"/>
              <a:t>(la philosophie)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A44F79-9A73-4E87-A149-A7FF861A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34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DDBBF9A-6457-4447-B7E2-43427A020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474984"/>
              </p:ext>
            </p:extLst>
          </p:nvPr>
        </p:nvGraphicFramePr>
        <p:xfrm>
          <a:off x="2032000" y="2338916"/>
          <a:ext cx="812800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4049971084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2671673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ACID (Base relationnelle)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/>
                        <a:t>BASE (NoSQL)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94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dirty="0"/>
                        <a:t>Vision</a:t>
                      </a:r>
                      <a:r>
                        <a:rPr lang="fr-FR" sz="1800" baseline="0" dirty="0"/>
                        <a:t> </a:t>
                      </a:r>
                      <a:r>
                        <a:rPr lang="fr-FR" sz="1800" dirty="0"/>
                        <a:t>pessimiste : tout peut aller de travers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Vision optimiste : t</a:t>
                      </a: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out va s’arranger au final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288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dirty="0"/>
                        <a:t>Beaucoup</a:t>
                      </a:r>
                      <a:r>
                        <a:rPr lang="fr-FR" sz="1800" baseline="0" dirty="0"/>
                        <a:t> de verrouillages et déverrouillages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Garder les choses simples et éviter d’utiliser les verrouillages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62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baseline="0" dirty="0"/>
                        <a:t>Pas d’affichage de la donnée pendant une transaction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914400" rtl="0" eaLnBrk="1" latinLnBrk="0" hangingPunct="1"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 jamais bloquer en écriture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13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Clr>
                          <a:schemeClr val="accent1"/>
                        </a:buClr>
                        <a:buFont typeface="Symbol"/>
                        <a:buNone/>
                      </a:pPr>
                      <a:endParaRPr lang="fr-FR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 concentrer sur le débit même si la donnée momentanément n’est pas juste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160352"/>
                  </a:ext>
                </a:extLst>
              </a:tr>
            </a:tbl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34E3EB7C-928A-4398-812A-3A339F5D9A82}"/>
              </a:ext>
            </a:extLst>
          </p:cNvPr>
          <p:cNvSpPr txBox="1"/>
          <p:nvPr/>
        </p:nvSpPr>
        <p:spPr>
          <a:xfrm>
            <a:off x="6096000" y="5443881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Symbol"/>
              <a:buChar char="Þ"/>
              <a:tabLst/>
              <a:defRPr/>
            </a:pPr>
            <a:r>
              <a:rPr lang="fr-FR" sz="1800" baseline="0" dirty="0"/>
              <a:t>BASE donne la priorité à ne jamais bloquer une écriture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0A07DA-46EB-4220-BA26-DC5FE4911B8A}"/>
              </a:ext>
            </a:extLst>
          </p:cNvPr>
          <p:cNvSpPr txBox="1"/>
          <p:nvPr/>
        </p:nvSpPr>
        <p:spPr>
          <a:xfrm>
            <a:off x="2032000" y="5443880"/>
            <a:ext cx="406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Symbol"/>
              <a:buChar char="Þ"/>
            </a:pPr>
            <a:r>
              <a:rPr lang="fr-FR" sz="1800" baseline="0" dirty="0"/>
              <a:t>ACID est bien adapté lorsqu’il y a besoin d’une donnée juste et fiable</a:t>
            </a:r>
          </a:p>
        </p:txBody>
      </p:sp>
    </p:spTree>
    <p:extLst>
      <p:ext uri="{BB962C8B-B14F-4D97-AF65-F5344CB8AC3E}">
        <p14:creationId xmlns:p14="http://schemas.microsoft.com/office/powerpoint/2010/main" val="3558766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Introduction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12BBF8-1B57-4590-B4EF-D6555DB66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4</a:t>
            </a:fld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1E60810A-83A3-488E-A47F-855A14D2C0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9294944" y="5383026"/>
            <a:ext cx="1306194" cy="12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88039-8281-4A0F-9026-8F88A4953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Qu’est-ce que c’est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8B307FB-C0A1-413B-9ACF-03D6C938E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438DF8-1EFC-4987-96B4-2017BA283A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9ADA6B54-A99E-4E60-80BE-98DFFBB1C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09" y="1692442"/>
            <a:ext cx="6642181" cy="4372769"/>
          </a:xfrm>
        </p:spPr>
      </p:pic>
    </p:spTree>
    <p:extLst>
      <p:ext uri="{BB962C8B-B14F-4D97-AF65-F5344CB8AC3E}">
        <p14:creationId xmlns:p14="http://schemas.microsoft.com/office/powerpoint/2010/main" val="1697012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F45FB-E26C-4F57-A571-0A856274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Exemples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4898F8-D4D2-4017-8934-99014BD39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combien de données parlons-nous 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Po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données |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 To / jour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Yahoo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 Po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données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Twitter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 To / jour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Bay :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40 Po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données |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50 To / jour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endParaRPr lang="fr-F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Pour vous donner un ordre d’idée, chaque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minute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</a:p>
          <a:p>
            <a:pPr>
              <a:lnSpc>
                <a:spcPct val="107000"/>
              </a:lnSpc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 est sollicité près de </a:t>
            </a: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millions de fois</a:t>
            </a:r>
          </a:p>
          <a:p>
            <a:pPr>
              <a:lnSpc>
                <a:spcPct val="107000"/>
              </a:lnSpc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4,5 millions de vidéos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visionnées sur YouTube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188 millions d’emails </a:t>
            </a: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échangés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DDF9BB-4A8C-4447-8041-B6EAE4933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6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1E5A2F-626A-479A-B887-CE056F82A7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929B96-28DC-4754-A26E-E8B92ED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Problématique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27D2A5-A5DD-4013-99D8-6B622FB78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2400" dirty="0"/>
              <a:t>Problèmes du Big Data : </a:t>
            </a:r>
          </a:p>
          <a:p>
            <a:r>
              <a:rPr lang="fr-FR" sz="2400" dirty="0"/>
              <a:t>Des volumes de données trop conséquents</a:t>
            </a:r>
          </a:p>
          <a:p>
            <a:pPr marL="457200" lvl="1" indent="0">
              <a:buNone/>
            </a:pPr>
            <a:r>
              <a:rPr lang="fr-FR" dirty="0"/>
              <a:t>= Données non exploitables</a:t>
            </a:r>
          </a:p>
          <a:p>
            <a:r>
              <a:rPr lang="fr-FR" sz="2400" dirty="0"/>
              <a:t>Difficile à stocker dans les SGBDR traditionnels</a:t>
            </a:r>
          </a:p>
          <a:p>
            <a:r>
              <a:rPr lang="fr-FR" sz="2400" dirty="0"/>
              <a:t>Limites de performances</a:t>
            </a:r>
          </a:p>
          <a:p>
            <a:r>
              <a:rPr lang="fr-FR" sz="2400" dirty="0"/>
              <a:t>Coût du stockage</a:t>
            </a:r>
          </a:p>
          <a:p>
            <a:r>
              <a:rPr lang="fr-FR" sz="2400" dirty="0"/>
              <a:t>Données non structurées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45C363-A378-402C-A656-36E28A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7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9C9AF-E97D-4851-BBE4-34D8749732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6" t="8625" r="17982" b="6562"/>
          <a:stretch/>
        </p:blipFill>
        <p:spPr>
          <a:xfrm>
            <a:off x="11454128" y="0"/>
            <a:ext cx="737872" cy="720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E51FA93-E756-402F-8C80-1395886FA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8" b="8196"/>
          <a:stretch/>
        </p:blipFill>
        <p:spPr>
          <a:xfrm>
            <a:off x="7635812" y="2674894"/>
            <a:ext cx="3036198" cy="221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0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BAFD80-9260-49AC-A6FF-EEC2C8AB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Big Data - Ecosystème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317F56B-6572-42AF-B6D9-B289F690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Construction d’un écosystème pour gérer ces masses de données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Hadoop ?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Pas une </a:t>
            </a:r>
            <a:r>
              <a:rPr lang="fr-FR" dirty="0"/>
              <a:t>technologie Big Data mais </a:t>
            </a:r>
            <a:r>
              <a:rPr lang="fr-FR" dirty="0">
                <a:solidFill>
                  <a:srgbClr val="FF0000"/>
                </a:solidFill>
              </a:rPr>
              <a:t>des</a:t>
            </a:r>
            <a:r>
              <a:rPr lang="fr-FR" dirty="0"/>
              <a:t> technologies Big Data</a:t>
            </a:r>
          </a:p>
          <a:p>
            <a:pPr lvl="1"/>
            <a:r>
              <a:rPr lang="fr-FR" dirty="0"/>
              <a:t>Hadoop est une technologie Big Data</a:t>
            </a:r>
          </a:p>
          <a:p>
            <a:pPr lvl="1"/>
            <a:r>
              <a:rPr lang="fr-FR" dirty="0"/>
              <a:t>mais le </a:t>
            </a:r>
            <a:r>
              <a:rPr lang="fr-FR" dirty="0">
                <a:solidFill>
                  <a:srgbClr val="FF0000"/>
                </a:solidFill>
              </a:rPr>
              <a:t>Big Data ne se résume pas à Hadoop </a:t>
            </a:r>
            <a:r>
              <a:rPr lang="fr-FR" dirty="0"/>
              <a:t>et son </a:t>
            </a:r>
            <a:r>
              <a:rPr lang="fr-FR" dirty="0" err="1"/>
              <a:t>éco-système</a:t>
            </a:r>
            <a:endParaRPr lang="fr-FR" dirty="0"/>
          </a:p>
          <a:p>
            <a:pPr marL="1371600" lvl="3" indent="0">
              <a:buNone/>
            </a:pPr>
            <a:endParaRPr lang="fr-FR" dirty="0"/>
          </a:p>
          <a:p>
            <a:r>
              <a:rPr lang="fr-FR" dirty="0"/>
              <a:t>Des outils spécifiques pour des cas d’usages précis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3303B2C-1633-49C2-BB15-53880F20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8</a:t>
            </a:fld>
            <a:endParaRPr lang="fr-FR" dirty="0"/>
          </a:p>
        </p:txBody>
      </p:sp>
      <p:pic>
        <p:nvPicPr>
          <p:cNvPr id="6" name="Espace réservé du contenu 12">
            <a:extLst>
              <a:ext uri="{FF2B5EF4-FFF2-40B4-BE49-F238E27FC236}">
                <a16:creationId xmlns:a16="http://schemas.microsoft.com/office/drawing/2014/main" id="{D4AD2CE1-4D07-48C2-817F-3860919FE4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2886922" y="2910695"/>
            <a:ext cx="1949287" cy="103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1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objet d’extérieur, toile&#10;&#10;Description générée automatiquement">
            <a:extLst>
              <a:ext uri="{FF2B5EF4-FFF2-40B4-BE49-F238E27FC236}">
                <a16:creationId xmlns:a16="http://schemas.microsoft.com/office/drawing/2014/main" id="{A311D790-5329-4CF7-8839-869A14341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sz="1600" b="0" i="0" u="none" strike="noStrike" kern="1200" cap="all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705B72D-40AE-481D-A571-2EDA853E7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Hadoop</a:t>
            </a:r>
          </a:p>
        </p:txBody>
      </p:sp>
      <p:cxnSp>
        <p:nvCxnSpPr>
          <p:cNvPr id="16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space réservé du contenu 12">
            <a:extLst>
              <a:ext uri="{FF2B5EF4-FFF2-40B4-BE49-F238E27FC236}">
                <a16:creationId xmlns:a16="http://schemas.microsoft.com/office/drawing/2014/main" id="{15F13CEE-F0AA-4BDE-AE83-0203949510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3" b="22089"/>
          <a:stretch/>
        </p:blipFill>
        <p:spPr>
          <a:xfrm>
            <a:off x="8973397" y="5414785"/>
            <a:ext cx="1949287" cy="103660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D88CC5-486A-46A5-8E24-141479F3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0752-867A-419D-980C-8A6E2729867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236366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6BB2BD5132D849B57E88A32FC07E6A" ma:contentTypeVersion="11" ma:contentTypeDescription="Crée un document." ma:contentTypeScope="" ma:versionID="0b389082927354434f713da123a39882">
  <xsd:schema xmlns:xsd="http://www.w3.org/2001/XMLSchema" xmlns:xs="http://www.w3.org/2001/XMLSchema" xmlns:p="http://schemas.microsoft.com/office/2006/metadata/properties" xmlns:ns3="325b7feb-1bcc-4842-a273-58fcc14ca473" xmlns:ns4="47ed633b-5d6f-487c-9fe5-6092b821535a" targetNamespace="http://schemas.microsoft.com/office/2006/metadata/properties" ma:root="true" ma:fieldsID="4c3eef76ddfc7decaa330b1af6e3ad52" ns3:_="" ns4:_="">
    <xsd:import namespace="325b7feb-1bcc-4842-a273-58fcc14ca473"/>
    <xsd:import namespace="47ed633b-5d6f-487c-9fe5-6092b821535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b7feb-1bcc-4842-a273-58fcc14ca47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d633b-5d6f-487c-9fe5-6092b82153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96B0783-0D04-4246-8E45-E87DF767C07A}">
  <ds:schemaRefs>
    <ds:schemaRef ds:uri="325b7feb-1bcc-4842-a273-58fcc14ca473"/>
    <ds:schemaRef ds:uri="47ed633b-5d6f-487c-9fe5-6092b82153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28B87FD-7750-42F2-B931-E1ED2D3A7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E7C3BF-5353-421B-96DF-1BB5AE28A877}">
  <ds:schemaRefs>
    <ds:schemaRef ds:uri="325b7feb-1bcc-4842-a273-58fcc14ca473"/>
    <ds:schemaRef ds:uri="47ed633b-5d6f-487c-9fe5-6092b82153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457</TotalTime>
  <Words>1718</Words>
  <Application>Microsoft Office PowerPoint</Application>
  <PresentationFormat>Grand écran</PresentationFormat>
  <Paragraphs>362</Paragraphs>
  <Slides>34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Symbol</vt:lpstr>
      <vt:lpstr>Times New Roman</vt:lpstr>
      <vt:lpstr>Wingdings</vt:lpstr>
      <vt:lpstr>Thème Office</vt:lpstr>
      <vt:lpstr>Hadoop, Cassandra</vt:lpstr>
      <vt:lpstr>Sommaire</vt:lpstr>
      <vt:lpstr>De quoi allons nous parler ? </vt:lpstr>
      <vt:lpstr>Introduction</vt:lpstr>
      <vt:lpstr>Big Data - Qu’est-ce que c’est ?</vt:lpstr>
      <vt:lpstr>Big Data - Exemples</vt:lpstr>
      <vt:lpstr>Big Data - Problématique</vt:lpstr>
      <vt:lpstr>Big Data - Ecosystème</vt:lpstr>
      <vt:lpstr>Hadoop</vt:lpstr>
      <vt:lpstr>Hadoop - Qu’est-ce que c’est ?</vt:lpstr>
      <vt:lpstr>Hadoop – Solution</vt:lpstr>
      <vt:lpstr>Hadoop - HDFS</vt:lpstr>
      <vt:lpstr>Hadoop - HDFS</vt:lpstr>
      <vt:lpstr>Hadoop - HDFS</vt:lpstr>
      <vt:lpstr>Hadoop – MapReduce (Vision Wordcount)</vt:lpstr>
      <vt:lpstr>Hadoop - MapReduce</vt:lpstr>
      <vt:lpstr>Hadoop - Outils de gestion et configuration de l’application</vt:lpstr>
      <vt:lpstr>Hadoop - Outils d’accès aux données</vt:lpstr>
      <vt:lpstr>Hadoop - Ecosystème</vt:lpstr>
      <vt:lpstr>Hadoop - HBase</vt:lpstr>
      <vt:lpstr>Pour résumé sur Hadoop</vt:lpstr>
      <vt:lpstr>Présentation PowerPoint</vt:lpstr>
      <vt:lpstr>Cassandra</vt:lpstr>
      <vt:lpstr>Architecture</vt:lpstr>
      <vt:lpstr>Pourquoi choisir Cassandra ? </vt:lpstr>
      <vt:lpstr>Comment l’utiliser ? </vt:lpstr>
      <vt:lpstr>Qui utilise Cassandra ? </vt:lpstr>
      <vt:lpstr>Pour résumer sur Cassandra</vt:lpstr>
      <vt:lpstr>Conclusion</vt:lpstr>
      <vt:lpstr>Présentation PowerPoint</vt:lpstr>
      <vt:lpstr>Sources</vt:lpstr>
      <vt:lpstr>Merci de votre attention</vt:lpstr>
      <vt:lpstr>SGBDR / NoSQL (transaction une question de chimie)</vt:lpstr>
      <vt:lpstr>SGBDR / NoSQL (la philosophie)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TRITZ Mathieu</dc:creator>
  <cp:lastModifiedBy>TRITZ Mathieu</cp:lastModifiedBy>
  <cp:revision>4</cp:revision>
  <dcterms:created xsi:type="dcterms:W3CDTF">2022-02-28T08:07:32Z</dcterms:created>
  <dcterms:modified xsi:type="dcterms:W3CDTF">2022-03-01T23:36:14Z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0x010100EC6BB2BD5132D849B57E88A32FC07E6A</vt:lpwstr>
  </property>
</Properties>
</file>